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71" r:id="rId9"/>
    <p:sldId id="259" r:id="rId10"/>
    <p:sldId id="265" r:id="rId11"/>
    <p:sldId id="266" r:id="rId12"/>
    <p:sldId id="267" r:id="rId13"/>
    <p:sldId id="268" r:id="rId14"/>
    <p:sldId id="270" r:id="rId15"/>
    <p:sldId id="269" r:id="rId16"/>
    <p:sldId id="26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1" initials="u" lastIdx="1" clrIdx="0">
    <p:extLst>
      <p:ext uri="{19B8F6BF-5375-455C-9EA6-DF929625EA0E}">
        <p15:presenceInfo xmlns:p15="http://schemas.microsoft.com/office/powerpoint/2012/main" userId="user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11T16:58:39.239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D6915E-792B-4001-97BF-023A950952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78A79D0-5823-4BA9-98AC-E0A343B83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4A5F0E-4D90-455D-9E04-0DEEAE2EE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BACA-267A-412B-A4F0-A269C235F18F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26236-B05C-46ED-8DA8-896D5D829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1822C1-D8E5-46E8-9E02-A2AFBC47F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4663-D824-4513-A1FC-CD51BF289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825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1A9E3-37F5-4245-A4FA-B80997191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187D35-ED8C-4765-8B32-AF1027A932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5ADEED-48F4-4CA9-86C3-FF2217504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BACA-267A-412B-A4F0-A269C235F18F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18661F-53DB-49F7-9761-11FE26C5C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949F7B-2E81-4B9C-A4C5-B8162B8E0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4663-D824-4513-A1FC-CD51BF289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0908491-AC5E-4FAE-A2E0-B0F173AF56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DD45F0-C743-4869-A217-252D093E3C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761DE6-77A2-42C1-9120-080C9F7C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BACA-267A-412B-A4F0-A269C235F18F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DACB0E-B7F3-4FF2-8DE9-96B23074F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3A7D1F-6526-4459-A13B-458153F52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4663-D824-4513-A1FC-CD51BF289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596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BCDEBC-2A3E-4AC3-8A90-C16A31FCB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3BDD40-E7F1-42EF-9742-1D0BE12C8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2106BA-F87D-48C7-A0AB-FE0E97F4C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BACA-267A-412B-A4F0-A269C235F18F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B5872E-BA73-4B3C-84FB-BF737D079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044BBF-960F-440D-B3F5-58D23C8D2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4663-D824-4513-A1FC-CD51BF289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989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8ADF72-A72C-4109-9987-8EDE43A38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84DCDD-55EA-440E-8F8F-6ADD1FCEE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9BBB40-B136-4E84-98D6-5BA48A5BA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BACA-267A-412B-A4F0-A269C235F18F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8CA1D7-F0A7-4D66-BB20-12A8C39FC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821960-C9F0-4377-A792-A812B4B18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4663-D824-4513-A1FC-CD51BF289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855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433D22-F663-43D7-8EDC-0B546DDFF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473B0A-7C51-4925-899F-40A9B9BC2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FEF649-BDD2-4C3A-821D-2361A1725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F34E8D-FC8A-4278-8BA8-0C72868B6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BACA-267A-412B-A4F0-A269C235F18F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ADB10E-37C5-4F42-B182-94A5C31E7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04F27A-9E4C-4256-B33F-6D4D7690E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4663-D824-4513-A1FC-CD51BF289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114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2CCE33-470B-4F27-BF16-487415C74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670C9C-3EBA-42B8-B1E7-CAA190CA4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53E3370-16B2-4D5B-ADB5-63DC6B45D4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155825C-CDD1-47AD-B42F-E340A19F74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C07E292-CC3E-427E-BC57-313DC19E4C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D4546C9-2C91-4076-A9DA-FF1E97399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BACA-267A-412B-A4F0-A269C235F18F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3B517D3-2BC4-46F8-9281-5204C2C19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E2016CD-CC9D-4143-B0F7-40AE30F58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4663-D824-4513-A1FC-CD51BF289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576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A7B23-9187-4334-A9A0-EA5CA428C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9BE6D6-B506-4EF0-816A-B31B604DE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BACA-267A-412B-A4F0-A269C235F18F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B99287B-E25F-429D-98BA-48E0A21CA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507C003-008B-43AF-9A46-E51138733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4663-D824-4513-A1FC-CD51BF289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173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1DA22E9-F5BF-435F-90C6-F889C17E3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BACA-267A-412B-A4F0-A269C235F18F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B648615-E8B7-43D1-8695-CAA7A0C2C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D4B405-B4A2-415C-8A6C-24F80DA4C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4663-D824-4513-A1FC-CD51BF289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046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13A9C1-7F85-4451-B0A3-56C16FFEE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E35DFA-5139-409D-934A-2732237F3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9A8A0D-E540-4135-9827-2783D5DE7C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90D13F-7715-49CA-9847-2C3694BD7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BACA-267A-412B-A4F0-A269C235F18F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E40D11-8FDB-4BFA-9295-6057554BB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0D987A-0EFB-49C2-A75C-4B4C5A201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4663-D824-4513-A1FC-CD51BF289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13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388846-5B8D-4E37-AA95-502B8A49D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C829A85-056B-4150-9786-0438D147D7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9230497-F006-434B-9359-54752A0A1C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88744F-13E3-4134-859C-4895273B6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BACA-267A-412B-A4F0-A269C235F18F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1D90F2-017D-40FA-8D42-4F8031A1C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41B04F-2241-41E5-BCE7-C89E9F68C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4663-D824-4513-A1FC-CD51BF289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905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1DDCFD-00C7-4DDA-9994-BFA8B78F9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8DD3C7-D3F0-4243-8F70-135D7EFD7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AC3D3B-336A-4008-A8DD-F453BF8E7F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1BACA-267A-412B-A4F0-A269C235F18F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C02C7A-8813-4C9A-BED3-A02206740D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D1CF74-DE05-4A7F-9DBD-C3FEDB4506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B4663-D824-4513-A1FC-CD51BF289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378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shtag/stop_sex%D1%82%D0%B8%D0%BD%D0%B3?__eep__=6&amp;source=feed_text&amp;epa=HASHTAG&amp;__xts__%5b0%5d=68.ARAe3rnR48R1Vkwbs1gArVzfU9a7JuBYLwqbGeu2LqCJzXRNxc0dIg6A-R5iaACfSZNt8C2PHrSufgDsNGIO8x0dfkhvaEVclFOaoD1U6mcdMleovQm-NMr06oK4f2aqh7bh8CYWR71vBRaYnNVxIZHv72xXdhYabu8EEQLs_JkujV-dKbqiP-oCW_EDUHM9ksGn1VS8d_AAz3YV-5e6_ejVI3wL0hPOCjOD-RcNTBiUcy8qsPUUu2rp_k9HHHl0u1-szylVzQt9M_d1MF4iE7ESs50qAUhPVQBcJyOxvYSy8I2uEhDxNw&amp;__tn__=*NK-R" TargetMode="External"/><Relationship Id="rId7" Type="http://schemas.openxmlformats.org/officeDocument/2006/relationships/image" Target="../media/image7.jpg"/><Relationship Id="rId2" Type="http://schemas.openxmlformats.org/officeDocument/2006/relationships/hyperlink" Target="https://stop-sexting.in.ua/category/materials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facebook.com/stopsextingua/?fref=mentions&amp;__xts__%5b0%5d=68.ARAe3rnR48R1Vkwbs1gArVzfU9a7JuBYLwqbGeu2LqCJzXRNxc0dIg6A-R5iaACfSZNt8C2PHrSufgDsNGIO8x0dfkhvaEVclFOaoD1U6mcdMleovQm-NMr06oK4f2aqh7bh8CYWR71vBRaYnNVxIZHv72xXdhYabu8EEQLs_JkujV-dKbqiP-oCW_EDUHM9ksGn1VS8d_AAz3YV-5e6_ejVI3wL0hPOCjOD-RcNTBiUcy8qsPUUu2rp_k9HHHl0u1-szylVzQt9M_d1MF4iE7ESs50qAUhPVQBcJyOxvYSy8I2uEhDxNw&amp;__tn__=K-R" TargetMode="External"/><Relationship Id="rId5" Type="http://schemas.openxmlformats.org/officeDocument/2006/relationships/hyperlink" Target="https://t.me/StopSextingBot" TargetMode="External"/><Relationship Id="rId4" Type="http://schemas.openxmlformats.org/officeDocument/2006/relationships/hyperlink" Target="https://www.facebook.com/hashtag/stop_sex%D1%82%D0%B8%D0%BD%D0%B3_%D0%B2%D0%BF%D1%80%D0%B0%D0%B2%D0%B8?__eep__=6&amp;source=feed_text&amp;epa=HASHTAG&amp;__xts__%5b0%5d=68.ARAe3rnR48R1Vkwbs1gArVzfU9a7JuBYLwqbGeu2LqCJzXRNxc0dIg6A-R5iaACfSZNt8C2PHrSufgDsNGIO8x0dfkhvaEVclFOaoD1U6mcdMleovQm-NMr06oK4f2aqh7bh8CYWR71vBRaYnNVxIZHv72xXdhYabu8EEQLs_JkujV-dKbqiP-oCW_EDUHM9ksGn1VS8d_AAz3YV-5e6_ejVI3wL0hPOCjOD-RcNTBiUcy8qsPUUu2rp_k9HHHl0u1-szylVzQt9M_d1MF4iE7ESs50qAUhPVQBcJyOxvYSy8I2uEhDxNw&amp;__tn__=*NK-R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DjjYSRNAJgI" TargetMode="External"/><Relationship Id="rId3" Type="http://schemas.openxmlformats.org/officeDocument/2006/relationships/hyperlink" Target="https://edpro.ua/blog/informacijna-bezpeka" TargetMode="External"/><Relationship Id="rId7" Type="http://schemas.openxmlformats.org/officeDocument/2006/relationships/hyperlink" Target="https://www.youtube.com/watch?v=qB_Y_C-g5mY" TargetMode="External"/><Relationship Id="rId2" Type="http://schemas.openxmlformats.org/officeDocument/2006/relationships/hyperlink" Target="https://nus.org.ua/wp-content/uploads/2018/08/PRESS.pd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goo.gl/GZNQYf" TargetMode="External"/><Relationship Id="rId5" Type="http://schemas.openxmlformats.org/officeDocument/2006/relationships/hyperlink" Target="https://thedigital.gov.ua/projects/onlinesafety" TargetMode="External"/><Relationship Id="rId10" Type="http://schemas.openxmlformats.org/officeDocument/2006/relationships/hyperlink" Target="https://thedigital.gov.ua/storage/uploads/files/news_post/2021/1/za-initsiativi-mintsifri-pidgotuvali-rekomendatsii-shchodo-zakhistu-ditey-u-tsifrovomu-seredovishchi/COP_Workbook%20for%20children%20aged%209-12%20yrs_UA1.pdf" TargetMode="External"/><Relationship Id="rId4" Type="http://schemas.openxmlformats.org/officeDocument/2006/relationships/hyperlink" Target="https://osvita.diia.gov.ua/courses/cyberbullying" TargetMode="External"/><Relationship Id="rId9" Type="http://schemas.openxmlformats.org/officeDocument/2006/relationships/hyperlink" Target="https://thedigital.gov.ua/storage/uploads/files/news_post/2021/1/za-initsiativi-mintsifri-pidgotuvali-rekomendatsii-shchodo-zakhistu-ditey-u-tsifrovomu-seredovishchi/COP_Guidelines_under%209_comic_book_UA1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q5spIa6_Kw&amp;list=PL6RPqDSFS-kPld13DvBwbnsT7QDafw_YF&amp;index=16" TargetMode="External"/><Relationship Id="rId2" Type="http://schemas.openxmlformats.org/officeDocument/2006/relationships/hyperlink" Target="https://www.youtube.com/watch?v=Wr9och7m3nA&amp;list=PL6RPqDSFS-kPld13DvBwbnsT7QDafw_YF&amp;index=2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y4OD2cIKlYM&amp;list=PL6RPqDSFS-kPld13DvBwbnsT7QDafw_YF&amp;index=27" TargetMode="External"/><Relationship Id="rId5" Type="http://schemas.openxmlformats.org/officeDocument/2006/relationships/hyperlink" Target="https://www.youtube.com/watch?v=65jQAeVG5jk&amp;list=PL6RPqDSFS-kPld13DvBwbnsT7QDafw_YF&amp;index=25" TargetMode="External"/><Relationship Id="rId4" Type="http://schemas.openxmlformats.org/officeDocument/2006/relationships/hyperlink" Target="https://www.youtube.com/watch?v=gGqbHHFkOUM&amp;list=PL6RPqDSFS-kPld13DvBwbnsT7QDafw_YF&amp;index=20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2">
            <a:extLst>
              <a:ext uri="{FF2B5EF4-FFF2-40B4-BE49-F238E27FC236}">
                <a16:creationId xmlns:a16="http://schemas.microsoft.com/office/drawing/2014/main" id="{982098F0-6ECA-42D6-A3B8-D9E5E3D6C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483" y="130404"/>
            <a:ext cx="8757848" cy="176189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i="1" dirty="0"/>
              <a:t> </a:t>
            </a:r>
            <a:r>
              <a:rPr lang="ru-RU" sz="27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Головним</a:t>
            </a:r>
            <a:r>
              <a:rPr lang="ru-RU" sz="27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скарбом  </a:t>
            </a:r>
            <a:r>
              <a:rPr lang="ru-RU" sz="27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7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є  </a:t>
            </a:r>
            <a:r>
              <a:rPr lang="ru-RU" sz="27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7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 і,  </a:t>
            </a:r>
            <a:r>
              <a:rPr lang="ru-RU" sz="27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7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ru-RU" sz="27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7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br>
              <a:rPr lang="ru-RU" sz="27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зберегти</a:t>
            </a:r>
            <a:r>
              <a:rPr lang="ru-RU" sz="27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7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7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7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знати.</a:t>
            </a:r>
            <a:r>
              <a:rPr lang="ru-RU" sz="27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br>
              <a:rPr lang="ru-RU" sz="27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</a:t>
            </a:r>
            <a:r>
              <a:rPr lang="ru-RU" sz="27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Авіценна</a:t>
            </a:r>
            <a:r>
              <a:rPr lang="ru-RU" sz="27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D298F95-28F7-4CCF-AC8E-E63B04A94F3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2897" y="130403"/>
            <a:ext cx="1908213" cy="176189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6979873-2E25-4EB3-B149-7A4E9EC2DF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7914"/>
            <a:ext cx="4350327" cy="432746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C9753F3-42C1-4F6C-8700-CE394914875F}"/>
              </a:ext>
            </a:extLst>
          </p:cNvPr>
          <p:cNvSpPr/>
          <p:nvPr/>
        </p:nvSpPr>
        <p:spPr>
          <a:xfrm>
            <a:off x="4738255" y="2967335"/>
            <a:ext cx="695498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Використання аналізу життєвих ситуацій для усвідомленого вибору учнями здорового способу життя та безпекових правил спілкування в соціальних мережах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694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BEE3C6-7CCF-4959-AB15-679255BA8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2890"/>
          </a:xfrm>
        </p:spPr>
        <p:txBody>
          <a:bodyPr/>
          <a:lstStyle/>
          <a:p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Актуальний освітній ресурс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83B406-58C9-428F-AC0B-2BBF23B5257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- </a:t>
            </a:r>
            <a:r>
              <a:rPr lang="ru-RU" dirty="0" err="1"/>
              <a:t>навчальні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 </a:t>
            </a:r>
            <a:r>
              <a:rPr lang="ru-RU" u="sng" dirty="0">
                <a:hlinkClick r:id="rId2"/>
              </a:rPr>
              <a:t>https://stop-sexting.in.ua/category/materials/</a:t>
            </a:r>
            <a:br>
              <a:rPr lang="ru-RU" dirty="0"/>
            </a:br>
            <a:r>
              <a:rPr lang="ru-RU" dirty="0"/>
              <a:t>- </a:t>
            </a:r>
            <a:r>
              <a:rPr lang="ru-RU" dirty="0" err="1"/>
              <a:t>освітні</a:t>
            </a:r>
            <a:r>
              <a:rPr lang="ru-RU" dirty="0"/>
              <a:t> </a:t>
            </a:r>
            <a:r>
              <a:rPr lang="ru-RU" dirty="0" err="1"/>
              <a:t>відео</a:t>
            </a:r>
            <a:r>
              <a:rPr lang="ru-RU" dirty="0"/>
              <a:t> </a:t>
            </a:r>
            <a:r>
              <a:rPr lang="ru-RU" dirty="0">
                <a:hlinkClick r:id="rId3"/>
              </a:rPr>
              <a:t>#</a:t>
            </a:r>
            <a:r>
              <a:rPr lang="ru-RU" dirty="0" err="1">
                <a:hlinkClick r:id="rId3"/>
              </a:rPr>
              <a:t>stop_sexтинг</a:t>
            </a:r>
            <a:r>
              <a:rPr lang="ru-RU" dirty="0"/>
              <a:t> на </a:t>
            </a:r>
            <a:r>
              <a:rPr lang="ru-RU" dirty="0" err="1"/>
              <a:t>YouTube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- </a:t>
            </a:r>
            <a:r>
              <a:rPr lang="ru-RU" dirty="0" err="1"/>
              <a:t>українську</a:t>
            </a:r>
            <a:r>
              <a:rPr lang="ru-RU" dirty="0"/>
              <a:t> на </a:t>
            </a:r>
            <a:r>
              <a:rPr lang="ru-RU" dirty="0" err="1"/>
              <a:t>англійську</a:t>
            </a:r>
            <a:r>
              <a:rPr lang="ru-RU" dirty="0"/>
              <a:t> </a:t>
            </a:r>
            <a:r>
              <a:rPr lang="ru-RU" dirty="0" err="1"/>
              <a:t>версії</a:t>
            </a:r>
            <a:r>
              <a:rPr lang="ru-RU" dirty="0"/>
              <a:t> </a:t>
            </a:r>
            <a:r>
              <a:rPr lang="ru-RU" dirty="0" err="1"/>
              <a:t>кросворду</a:t>
            </a:r>
            <a:r>
              <a:rPr lang="ru-RU" dirty="0"/>
              <a:t> та </a:t>
            </a:r>
            <a:r>
              <a:rPr lang="ru-RU" dirty="0" err="1"/>
              <a:t>розмальовку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- за хештегом </a:t>
            </a:r>
            <a:r>
              <a:rPr lang="ru-RU" dirty="0">
                <a:hlinkClick r:id="rId4"/>
              </a:rPr>
              <a:t>#</a:t>
            </a:r>
            <a:r>
              <a:rPr lang="ru-RU" dirty="0" err="1">
                <a:hlinkClick r:id="rId4"/>
              </a:rPr>
              <a:t>stop_sexтинг_вправи</a:t>
            </a:r>
            <a:r>
              <a:rPr lang="ru-RU" dirty="0"/>
              <a:t> </a:t>
            </a:r>
            <a:r>
              <a:rPr lang="ru-RU" dirty="0" err="1"/>
              <a:t>ігри</a:t>
            </a:r>
            <a:r>
              <a:rPr lang="ru-RU" dirty="0"/>
              <a:t> та </a:t>
            </a:r>
            <a:r>
              <a:rPr lang="ru-RU" dirty="0" err="1"/>
              <a:t>вправи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- </a:t>
            </a:r>
            <a:r>
              <a:rPr lang="ru-RU" dirty="0" err="1"/>
              <a:t>чатбот</a:t>
            </a:r>
            <a:r>
              <a:rPr lang="ru-RU" dirty="0"/>
              <a:t> в </a:t>
            </a:r>
            <a:r>
              <a:rPr lang="ru-RU" dirty="0" err="1"/>
              <a:t>Telegram</a:t>
            </a:r>
            <a:r>
              <a:rPr lang="ru-RU" dirty="0"/>
              <a:t>: @</a:t>
            </a:r>
            <a:r>
              <a:rPr lang="ru-RU" dirty="0" err="1"/>
              <a:t>StopSextingBot</a:t>
            </a:r>
            <a:r>
              <a:rPr lang="ru-RU" dirty="0"/>
              <a:t> (</a:t>
            </a:r>
            <a:r>
              <a:rPr lang="ru-RU" u="sng" dirty="0">
                <a:hlinkClick r:id="rId5"/>
              </a:rPr>
              <a:t>https://t.me/StopSextingBot</a:t>
            </a:r>
            <a:r>
              <a:rPr lang="ru-RU" dirty="0"/>
              <a:t>)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0CFA85-7819-4621-BA47-157C76BAEA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/>
              <a:t>Facebook</a:t>
            </a:r>
            <a:r>
              <a:rPr lang="ru-RU" dirty="0"/>
              <a:t>: </a:t>
            </a:r>
            <a:r>
              <a:rPr lang="ru-RU" u="sng" dirty="0">
                <a:hlinkClick r:id="rId6"/>
              </a:rPr>
              <a:t>https://www.facebook.com/stopsextingua/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F075A8-0A04-469E-A7C2-CBFD64775D1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2" t="32471" r="19472" b="12059"/>
          <a:stretch/>
        </p:blipFill>
        <p:spPr>
          <a:xfrm>
            <a:off x="6912528" y="3061982"/>
            <a:ext cx="4152552" cy="329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757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5ACED4A-36CE-49EF-B131-FE891BB3C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888061" cy="859668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uk-UA" dirty="0"/>
              <a:t>              </a:t>
            </a:r>
            <a:r>
              <a:rPr lang="uk-UA" b="1" dirty="0"/>
              <a:t>Що таке </a:t>
            </a:r>
            <a:r>
              <a:rPr lang="uk-UA" b="1" dirty="0" err="1"/>
              <a:t>вейпінг</a:t>
            </a:r>
            <a:endParaRPr lang="ru-RU" b="1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5E4A4F4-8610-4BCE-BF25-9C57A7D888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2400" dirty="0" err="1"/>
              <a:t>Вейпінг</a:t>
            </a:r>
            <a:r>
              <a:rPr lang="ru-RU" sz="2400" dirty="0"/>
              <a:t> -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процес</a:t>
            </a:r>
            <a:r>
              <a:rPr lang="ru-RU" sz="2400" dirty="0"/>
              <a:t> </a:t>
            </a:r>
            <a:r>
              <a:rPr lang="ru-RU" sz="2400" dirty="0" err="1"/>
              <a:t>вдихання</a:t>
            </a:r>
            <a:r>
              <a:rPr lang="ru-RU" sz="2400" dirty="0"/>
              <a:t> пари,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створюється</a:t>
            </a:r>
            <a:r>
              <a:rPr lang="ru-RU" sz="2400" dirty="0"/>
              <a:t> </a:t>
            </a:r>
            <a:r>
              <a:rPr lang="ru-RU" sz="2400" dirty="0" err="1"/>
              <a:t>електронною</a:t>
            </a:r>
            <a:r>
              <a:rPr lang="ru-RU" sz="2400" dirty="0"/>
              <a:t> сигаретою. </a:t>
            </a:r>
          </a:p>
          <a:p>
            <a:r>
              <a:rPr lang="ru-RU" sz="2400" dirty="0" err="1"/>
              <a:t>Електронні</a:t>
            </a:r>
            <a:r>
              <a:rPr lang="ru-RU" sz="2400" dirty="0"/>
              <a:t> </a:t>
            </a:r>
            <a:r>
              <a:rPr lang="ru-RU" sz="2400" dirty="0" err="1"/>
              <a:t>сигарети</a:t>
            </a:r>
            <a:r>
              <a:rPr lang="ru-RU" sz="2400" dirty="0"/>
              <a:t> –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курильні</a:t>
            </a:r>
            <a:r>
              <a:rPr lang="ru-RU" sz="2400" dirty="0"/>
              <a:t> </a:t>
            </a:r>
            <a:r>
              <a:rPr lang="ru-RU" sz="2400" dirty="0" err="1"/>
              <a:t>пристрої</a:t>
            </a:r>
            <a:r>
              <a:rPr lang="ru-RU" sz="2400" dirty="0"/>
              <a:t> з </a:t>
            </a:r>
            <a:r>
              <a:rPr lang="ru-RU" sz="2400" dirty="0" err="1"/>
              <a:t>батарейним</a:t>
            </a:r>
            <a:r>
              <a:rPr lang="ru-RU" sz="2400" dirty="0"/>
              <a:t> </a:t>
            </a:r>
            <a:r>
              <a:rPr lang="ru-RU" sz="2400" dirty="0" err="1"/>
              <a:t>живленням</a:t>
            </a:r>
            <a:r>
              <a:rPr lang="ru-RU" sz="2400" dirty="0"/>
              <a:t>. Вони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картриджі</a:t>
            </a:r>
            <a:r>
              <a:rPr lang="ru-RU" sz="2400" dirty="0"/>
              <a:t>, </a:t>
            </a:r>
            <a:r>
              <a:rPr lang="ru-RU" sz="2400" dirty="0" err="1"/>
              <a:t>наповнені</a:t>
            </a:r>
            <a:r>
              <a:rPr lang="ru-RU" sz="2400" dirty="0"/>
              <a:t> </a:t>
            </a:r>
            <a:r>
              <a:rPr lang="ru-RU" sz="2400" dirty="0" err="1"/>
              <a:t>рідиною</a:t>
            </a:r>
            <a:r>
              <a:rPr lang="ru-RU" sz="2400" dirty="0"/>
              <a:t>, яка </a:t>
            </a:r>
            <a:r>
              <a:rPr lang="ru-RU" sz="2400" dirty="0" err="1"/>
              <a:t>зазвичай</a:t>
            </a:r>
            <a:r>
              <a:rPr lang="ru-RU" sz="2400" dirty="0"/>
              <a:t> </a:t>
            </a:r>
            <a:r>
              <a:rPr lang="ru-RU" sz="2400" dirty="0" err="1"/>
              <a:t>містить</a:t>
            </a:r>
            <a:r>
              <a:rPr lang="ru-RU" sz="2400" dirty="0"/>
              <a:t> </a:t>
            </a:r>
            <a:r>
              <a:rPr lang="ru-RU" sz="2400" dirty="0" err="1"/>
              <a:t>нікотин</a:t>
            </a:r>
            <a:r>
              <a:rPr lang="ru-RU" sz="2400" dirty="0"/>
              <a:t> і </a:t>
            </a:r>
            <a:r>
              <a:rPr lang="ru-RU" sz="2400" dirty="0" err="1"/>
              <a:t>ароматизатори</a:t>
            </a:r>
            <a:r>
              <a:rPr lang="ru-RU" sz="2400" dirty="0"/>
              <a:t>. </a:t>
            </a:r>
            <a:r>
              <a:rPr lang="ru-RU" sz="2400" dirty="0" err="1"/>
              <a:t>Рідина</a:t>
            </a:r>
            <a:r>
              <a:rPr lang="ru-RU" sz="2400" dirty="0"/>
              <a:t> </a:t>
            </a:r>
            <a:r>
              <a:rPr lang="ru-RU" sz="2400" dirty="0" err="1"/>
              <a:t>нагрівається</a:t>
            </a:r>
            <a:r>
              <a:rPr lang="ru-RU" sz="2400" dirty="0"/>
              <a:t> до стану пари, яку </a:t>
            </a:r>
            <a:r>
              <a:rPr lang="ru-RU" sz="2400" dirty="0" err="1"/>
              <a:t>людина</a:t>
            </a:r>
            <a:r>
              <a:rPr lang="ru-RU" sz="2400" dirty="0"/>
              <a:t> </a:t>
            </a:r>
            <a:r>
              <a:rPr lang="ru-RU" sz="2400" dirty="0" err="1"/>
              <a:t>вдихає</a:t>
            </a:r>
            <a:r>
              <a:rPr lang="ru-RU" sz="2400" dirty="0"/>
              <a:t>.</a:t>
            </a:r>
          </a:p>
          <a:p>
            <a:endParaRPr lang="ru-RU" sz="2400" dirty="0"/>
          </a:p>
          <a:p>
            <a:pPr marL="0" indent="0">
              <a:buNone/>
            </a:pPr>
            <a:r>
              <a:rPr lang="ru-RU" sz="2400" dirty="0"/>
              <a:t>      </a:t>
            </a:r>
            <a:r>
              <a:rPr lang="ru-RU" sz="2400" dirty="0" err="1"/>
              <a:t>Спільне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</a:t>
            </a:r>
            <a:r>
              <a:rPr lang="ru-RU" sz="2400" dirty="0" err="1"/>
              <a:t>вейпінгом</a:t>
            </a:r>
            <a:r>
              <a:rPr lang="ru-RU" sz="2400" dirty="0"/>
              <a:t> і </a:t>
            </a:r>
            <a:r>
              <a:rPr lang="ru-RU" sz="2400" dirty="0" err="1"/>
              <a:t>курінням</a:t>
            </a:r>
            <a:r>
              <a:rPr lang="ru-RU" sz="2400" dirty="0"/>
              <a:t>(</a:t>
            </a:r>
            <a:r>
              <a:rPr lang="ru-RU" sz="2400" dirty="0" err="1"/>
              <a:t>палінням</a:t>
            </a:r>
            <a:r>
              <a:rPr lang="ru-RU" sz="2400" dirty="0"/>
              <a:t>) – </a:t>
            </a:r>
            <a:r>
              <a:rPr lang="ru-RU" sz="2400" b="1" dirty="0" err="1"/>
              <a:t>нікотин</a:t>
            </a:r>
            <a:endParaRPr lang="ru-RU" sz="2400" b="1" dirty="0"/>
          </a:p>
          <a:p>
            <a:pPr marL="0" indent="0">
              <a:buNone/>
            </a:pPr>
            <a:br>
              <a:rPr lang="ru-RU" sz="2400" dirty="0"/>
            </a:br>
            <a:endParaRPr lang="ru-RU" sz="2400" dirty="0"/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34F28A2B-0F27-4A17-A2A4-694E24B58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22252" y="1825625"/>
            <a:ext cx="4231547" cy="43513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uk-UA" sz="4100" u="sng" dirty="0"/>
              <a:t>Наслідки передозування</a:t>
            </a:r>
            <a:endParaRPr lang="ru-RU" sz="4100" u="sng" dirty="0"/>
          </a:p>
          <a:p>
            <a:r>
              <a:rPr lang="ru-RU" sz="4100" dirty="0" err="1"/>
              <a:t>нудота</a:t>
            </a:r>
            <a:r>
              <a:rPr lang="ru-RU" sz="4100" dirty="0"/>
              <a:t> та </a:t>
            </a:r>
            <a:r>
              <a:rPr lang="ru-RU" sz="4100" dirty="0" err="1"/>
              <a:t>блювання</a:t>
            </a:r>
            <a:r>
              <a:rPr lang="ru-RU" sz="4100" dirty="0"/>
              <a:t>;</a:t>
            </a:r>
          </a:p>
          <a:p>
            <a:r>
              <a:rPr lang="ru-RU" sz="4100" dirty="0" err="1"/>
              <a:t>біль</a:t>
            </a:r>
            <a:r>
              <a:rPr lang="ru-RU" sz="4100" dirty="0"/>
              <a:t> в </a:t>
            </a:r>
            <a:r>
              <a:rPr lang="ru-RU" sz="4100" dirty="0" err="1"/>
              <a:t>горлі</a:t>
            </a:r>
            <a:r>
              <a:rPr lang="ru-RU" sz="4100" dirty="0"/>
              <a:t>;</a:t>
            </a:r>
          </a:p>
          <a:p>
            <a:r>
              <a:rPr lang="ru-RU" sz="4100" dirty="0" err="1"/>
              <a:t>запаморочення</a:t>
            </a:r>
            <a:r>
              <a:rPr lang="ru-RU" sz="4100" dirty="0"/>
              <a:t>;</a:t>
            </a:r>
          </a:p>
          <a:p>
            <a:r>
              <a:rPr lang="ru-RU" sz="4100" dirty="0"/>
              <a:t>шум у </a:t>
            </a:r>
            <a:r>
              <a:rPr lang="ru-RU" sz="4100" dirty="0" err="1"/>
              <a:t>вухах</a:t>
            </a:r>
            <a:r>
              <a:rPr lang="ru-RU" sz="4100" dirty="0"/>
              <a:t>;</a:t>
            </a:r>
          </a:p>
          <a:p>
            <a:r>
              <a:rPr lang="ru-RU" sz="4100" dirty="0" err="1"/>
              <a:t>прискорений</a:t>
            </a:r>
            <a:r>
              <a:rPr lang="ru-RU" sz="4100" dirty="0"/>
              <a:t> пульс;</a:t>
            </a:r>
          </a:p>
          <a:p>
            <a:r>
              <a:rPr lang="ru-RU" sz="4100" dirty="0" err="1"/>
              <a:t>блідість</a:t>
            </a:r>
            <a:r>
              <a:rPr lang="ru-RU" sz="4100" dirty="0"/>
              <a:t> </a:t>
            </a:r>
            <a:r>
              <a:rPr lang="ru-RU" sz="4100" dirty="0" err="1"/>
              <a:t>шкіри</a:t>
            </a:r>
            <a:r>
              <a:rPr lang="ru-RU" sz="4100" dirty="0"/>
              <a:t>;</a:t>
            </a:r>
          </a:p>
          <a:p>
            <a:r>
              <a:rPr lang="ru-RU" sz="4100" dirty="0" err="1"/>
              <a:t>холодний</a:t>
            </a:r>
            <a:r>
              <a:rPr lang="ru-RU" sz="4100" dirty="0"/>
              <a:t> </a:t>
            </a:r>
            <a:r>
              <a:rPr lang="ru-RU" sz="4100" dirty="0" err="1"/>
              <a:t>піт</a:t>
            </a:r>
            <a:endParaRPr lang="ru-RU" sz="4100" dirty="0"/>
          </a:p>
          <a:p>
            <a:pPr marL="0" indent="0">
              <a:buNone/>
            </a:pP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9447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803275"/>
            <a:ext cx="790575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11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41"/>
          <a:stretch/>
        </p:blipFill>
        <p:spPr bwMode="auto">
          <a:xfrm>
            <a:off x="-58723" y="-297766"/>
            <a:ext cx="11358693" cy="7155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48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8E09FD-5284-44A7-BDB1-EC8AD9347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           Небезпечне випарювання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877156-83F2-4C09-8264-5E4DDC38F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121150"/>
          </a:xfrm>
        </p:spPr>
        <p:txBody>
          <a:bodyPr/>
          <a:lstStyle/>
          <a:p>
            <a:r>
              <a:rPr lang="uk-UA" dirty="0"/>
              <a:t>Е\сигарети не сертифіковані !</a:t>
            </a:r>
            <a:endParaRPr lang="ru-RU" dirty="0"/>
          </a:p>
          <a:p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змінний</a:t>
            </a:r>
            <a:r>
              <a:rPr lang="ru-RU" dirty="0"/>
              <a:t> картридж для </a:t>
            </a:r>
            <a:r>
              <a:rPr lang="ru-RU" dirty="0" err="1"/>
              <a:t>електронної</a:t>
            </a:r>
            <a:r>
              <a:rPr lang="ru-RU" dirty="0"/>
              <a:t> </a:t>
            </a:r>
            <a:r>
              <a:rPr lang="ru-RU" dirty="0" err="1"/>
              <a:t>сигарети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6 до 24 мг </a:t>
            </a:r>
            <a:r>
              <a:rPr lang="ru-RU" dirty="0" err="1"/>
              <a:t>нікотину</a:t>
            </a:r>
            <a:r>
              <a:rPr lang="ru-RU" dirty="0"/>
              <a:t>, але </a:t>
            </a:r>
            <a:r>
              <a:rPr lang="ru-RU" dirty="0" err="1"/>
              <a:t>деякі</a:t>
            </a:r>
            <a:r>
              <a:rPr lang="ru-RU" dirty="0"/>
              <a:t> з них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містити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як 100 мг. </a:t>
            </a:r>
          </a:p>
          <a:p>
            <a:r>
              <a:rPr lang="ru-RU" dirty="0"/>
              <a:t> Для </a:t>
            </a:r>
            <a:r>
              <a:rPr lang="ru-RU" dirty="0" err="1"/>
              <a:t>дитини</a:t>
            </a:r>
            <a:r>
              <a:rPr lang="ru-RU" dirty="0"/>
              <a:t> вагою 30 </a:t>
            </a:r>
            <a:r>
              <a:rPr lang="ru-RU" dirty="0" err="1"/>
              <a:t>кілограмів</a:t>
            </a:r>
            <a:r>
              <a:rPr lang="ru-RU" dirty="0"/>
              <a:t> </a:t>
            </a:r>
            <a:r>
              <a:rPr lang="ru-RU" dirty="0" err="1"/>
              <a:t>потрапляння</a:t>
            </a:r>
            <a:r>
              <a:rPr lang="ru-RU" dirty="0"/>
              <a:t> в </a:t>
            </a:r>
            <a:r>
              <a:rPr lang="ru-RU" dirty="0" err="1"/>
              <a:t>організм</a:t>
            </a:r>
            <a:r>
              <a:rPr lang="ru-RU" dirty="0"/>
              <a:t> 24 мг </a:t>
            </a:r>
            <a:r>
              <a:rPr lang="ru-RU" dirty="0" err="1"/>
              <a:t>нікотину</a:t>
            </a:r>
            <a:r>
              <a:rPr lang="ru-RU" dirty="0"/>
              <a:t> </a:t>
            </a:r>
            <a:r>
              <a:rPr lang="ru-RU" dirty="0" err="1"/>
              <a:t>загрожує</a:t>
            </a:r>
            <a:r>
              <a:rPr lang="ru-RU" dirty="0"/>
              <a:t> </a:t>
            </a:r>
            <a:r>
              <a:rPr lang="ru-RU" dirty="0" err="1"/>
              <a:t>розвитком</a:t>
            </a:r>
            <a:r>
              <a:rPr lang="ru-RU" dirty="0"/>
              <a:t> </a:t>
            </a:r>
            <a:r>
              <a:rPr lang="ru-RU" dirty="0" err="1"/>
              <a:t>гострого</a:t>
            </a:r>
            <a:r>
              <a:rPr lang="ru-RU" dirty="0"/>
              <a:t> </a:t>
            </a:r>
            <a:r>
              <a:rPr lang="ru-RU" dirty="0" err="1"/>
              <a:t>отруєння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летальними</a:t>
            </a:r>
            <a:r>
              <a:rPr lang="ru-RU" dirty="0"/>
              <a:t> </a:t>
            </a:r>
            <a:r>
              <a:rPr lang="ru-RU" dirty="0" err="1"/>
              <a:t>наслідками</a:t>
            </a:r>
            <a:r>
              <a:rPr lang="ru-RU" dirty="0"/>
              <a:t>.</a:t>
            </a:r>
          </a:p>
          <a:p>
            <a:r>
              <a:rPr lang="uk-UA" dirty="0"/>
              <a:t>Н</a:t>
            </a:r>
            <a:r>
              <a:rPr lang="ru-RU" dirty="0" err="1"/>
              <a:t>аявність</a:t>
            </a:r>
            <a:r>
              <a:rPr lang="ru-RU" dirty="0"/>
              <a:t> </a:t>
            </a:r>
            <a:r>
              <a:rPr lang="ru-RU" dirty="0" err="1"/>
              <a:t>токсичних</a:t>
            </a:r>
            <a:r>
              <a:rPr lang="ru-RU" dirty="0"/>
              <a:t> </a:t>
            </a:r>
            <a:r>
              <a:rPr lang="ru-RU" dirty="0" err="1"/>
              <a:t>металів</a:t>
            </a:r>
            <a:r>
              <a:rPr lang="ru-RU" dirty="0"/>
              <a:t>: </a:t>
            </a:r>
            <a:r>
              <a:rPr lang="ru-RU" dirty="0" err="1"/>
              <a:t>кадмію</a:t>
            </a:r>
            <a:r>
              <a:rPr lang="ru-RU" dirty="0"/>
              <a:t>, </a:t>
            </a:r>
            <a:r>
              <a:rPr lang="ru-RU" dirty="0" err="1"/>
              <a:t>нікелю</a:t>
            </a:r>
            <a:r>
              <a:rPr lang="ru-RU" dirty="0"/>
              <a:t>, </a:t>
            </a:r>
            <a:r>
              <a:rPr lang="ru-RU" dirty="0" err="1"/>
              <a:t>свинцю</a:t>
            </a:r>
            <a:r>
              <a:rPr lang="ru-RU" dirty="0"/>
              <a:t>, олова, </a:t>
            </a:r>
            <a:r>
              <a:rPr lang="ru-RU" dirty="0" err="1"/>
              <a:t>міді</a:t>
            </a:r>
            <a:r>
              <a:rPr lang="ru-RU" dirty="0"/>
              <a:t>, хрому,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потрапляння</a:t>
            </a:r>
            <a:r>
              <a:rPr lang="ru-RU" dirty="0"/>
              <a:t> в </a:t>
            </a:r>
            <a:r>
              <a:rPr lang="ru-RU" dirty="0" err="1"/>
              <a:t>легені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452FF9-494C-4614-91CA-58F66F78E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6711" y="0"/>
            <a:ext cx="3183797" cy="249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602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EA3A9A-267C-4289-8AD9-D851F39EA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3892"/>
          </a:xfrm>
        </p:spPr>
        <p:txBody>
          <a:bodyPr/>
          <a:lstStyle/>
          <a:p>
            <a:r>
              <a:rPr lang="uk-UA" dirty="0"/>
              <a:t>            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Юридична відповідальність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57FA1-25F5-4029-BBD2-1885F77B0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України про адміністративні правопорушення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 175-1. Куріння тютюнових виробів у заборонених місцях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Куріння тютюнових виробів у місцях, де це заборонено законом, а також в інших місцях, визначених рішенням відповідної сільської, селищної, міської ради, -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тягне за собою попередження або накладення штрафу від трьох до десяти неоподатковуваних мінімумів доходів громадян.  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Повторне протягом року вчинення порушення, передбаченого частиною першою цієї статті, за яке особу вже було піддано адміністративному стягненню, -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тягне за собою накладення штрафу від десяти до двадцяти неоподатковуваних мінімумів доходів громадян. { Абзац другий частини другої статті 175-1 із змінами, внесеними згідно із Законом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1512-VI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 11.06.2009 }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7251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1FBBBD-205F-4340-82EA-05847620F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2562" y="365125"/>
            <a:ext cx="8771238" cy="1325563"/>
          </a:xfrm>
        </p:spPr>
        <p:txBody>
          <a:bodyPr/>
          <a:lstStyle/>
          <a:p>
            <a:r>
              <a:rPr lang="uk-UA" dirty="0"/>
              <a:t> </a:t>
            </a: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Актуальний освітній ресурс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34F183-B25E-4D38-A16C-0B13C89E25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0704" y="1960562"/>
            <a:ext cx="357110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err="1"/>
              <a:t>Міністерство</a:t>
            </a:r>
            <a:r>
              <a:rPr lang="ru-RU" dirty="0"/>
              <a:t> з </a:t>
            </a:r>
            <a:r>
              <a:rPr lang="ru-RU" dirty="0" err="1"/>
              <a:t>питань</a:t>
            </a:r>
            <a:r>
              <a:rPr lang="ru-RU" dirty="0"/>
              <a:t> </a:t>
            </a:r>
            <a:r>
              <a:rPr lang="ru-RU" dirty="0" err="1"/>
              <a:t>реінтеграції</a:t>
            </a:r>
            <a:r>
              <a:rPr lang="ru-RU" dirty="0"/>
              <a:t> </a:t>
            </a:r>
            <a:r>
              <a:rPr lang="ru-RU" dirty="0" err="1"/>
              <a:t>тимчасово</a:t>
            </a:r>
            <a:r>
              <a:rPr lang="ru-RU" dirty="0"/>
              <a:t> </a:t>
            </a:r>
            <a:r>
              <a:rPr lang="ru-RU" dirty="0" err="1"/>
              <a:t>окупованих</a:t>
            </a:r>
            <a:r>
              <a:rPr lang="ru-RU" dirty="0"/>
              <a:t> </a:t>
            </a:r>
            <a:r>
              <a:rPr lang="ru-RU" dirty="0" err="1"/>
              <a:t>територій</a:t>
            </a:r>
            <a:r>
              <a:rPr lang="ru-RU" dirty="0"/>
              <a:t> </a:t>
            </a:r>
            <a:r>
              <a:rPr lang="ru-RU" dirty="0" err="1"/>
              <a:t>спільно</a:t>
            </a:r>
            <a:r>
              <a:rPr lang="ru-RU" dirty="0"/>
              <a:t> з </a:t>
            </a:r>
            <a:r>
              <a:rPr lang="ru-RU" dirty="0" err="1"/>
              <a:t>видавництвом</a:t>
            </a:r>
            <a:r>
              <a:rPr lang="ru-RU" dirty="0"/>
              <a:t> «Ранок» </a:t>
            </a:r>
            <a:r>
              <a:rPr lang="ru-RU" dirty="0" err="1"/>
              <a:t>розмістило</a:t>
            </a:r>
            <a:r>
              <a:rPr lang="ru-RU" dirty="0"/>
              <a:t> у </a:t>
            </a:r>
            <a:r>
              <a:rPr lang="ru-RU" dirty="0" err="1"/>
              <a:t>відкритому</a:t>
            </a:r>
            <a:r>
              <a:rPr lang="ru-RU" dirty="0"/>
              <a:t> </a:t>
            </a:r>
            <a:r>
              <a:rPr lang="ru-RU" dirty="0" err="1"/>
              <a:t>доступі</a:t>
            </a:r>
            <a:r>
              <a:rPr lang="ru-RU" dirty="0"/>
              <a:t> книжку «</a:t>
            </a:r>
            <a:r>
              <a:rPr lang="ru-RU" dirty="0" err="1"/>
              <a:t>Мінна</a:t>
            </a:r>
            <a:r>
              <a:rPr lang="ru-RU" dirty="0"/>
              <a:t> </a:t>
            </a:r>
            <a:r>
              <a:rPr lang="ru-RU" dirty="0" err="1"/>
              <a:t>безпека</a:t>
            </a:r>
            <a:r>
              <a:rPr lang="ru-RU" dirty="0"/>
              <a:t> не без </a:t>
            </a:r>
            <a:r>
              <a:rPr lang="ru-RU" dirty="0" err="1"/>
              <a:t>ПЕКа</a:t>
            </a:r>
            <a:r>
              <a:rPr lang="ru-RU" dirty="0"/>
              <a:t>»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81F4F4-1DE4-4120-B002-7AC644E1E8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52270" y="1825625"/>
            <a:ext cx="4559644" cy="4351338"/>
          </a:xfrm>
        </p:spPr>
        <p:txBody>
          <a:bodyPr>
            <a:normAutofit/>
          </a:bodyPr>
          <a:lstStyle/>
          <a:p>
            <a:r>
              <a:rPr lang="ru-RU" dirty="0" err="1"/>
              <a:t>Міністерство</a:t>
            </a:r>
            <a:r>
              <a:rPr lang="ru-RU" dirty="0"/>
              <a:t> </a:t>
            </a:r>
            <a:r>
              <a:rPr lang="ru-RU" dirty="0" err="1"/>
              <a:t>внутрішніх</a:t>
            </a:r>
            <a:r>
              <a:rPr lang="ru-RU" dirty="0"/>
              <a:t> справ </a:t>
            </a:r>
            <a:r>
              <a:rPr lang="ru-RU" dirty="0" err="1"/>
              <a:t>України</a:t>
            </a:r>
            <a:r>
              <a:rPr lang="ru-RU" dirty="0"/>
              <a:t> запустило у </a:t>
            </a:r>
            <a:r>
              <a:rPr lang="ru-RU" dirty="0" err="1"/>
              <a:t>Telegram</a:t>
            </a:r>
            <a:r>
              <a:rPr lang="ru-RU" dirty="0"/>
              <a:t> чат-бот «</a:t>
            </a:r>
            <a:r>
              <a:rPr lang="ru-RU" dirty="0" err="1"/>
              <a:t>ДійПротиНасильства</a:t>
            </a:r>
            <a:r>
              <a:rPr lang="ru-RU" dirty="0"/>
              <a:t>»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протидії</a:t>
            </a:r>
            <a:r>
              <a:rPr lang="ru-RU" dirty="0"/>
              <a:t> </a:t>
            </a:r>
            <a:r>
              <a:rPr lang="ru-RU" dirty="0" err="1"/>
              <a:t>домашньому</a:t>
            </a:r>
            <a:r>
              <a:rPr lang="ru-RU" dirty="0"/>
              <a:t> </a:t>
            </a:r>
            <a:r>
              <a:rPr lang="ru-RU" dirty="0" err="1"/>
              <a:t>насильству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надасть</a:t>
            </a:r>
            <a:r>
              <a:rPr lang="ru-RU" dirty="0"/>
              <a:t> максимально </a:t>
            </a:r>
            <a:r>
              <a:rPr lang="ru-RU" dirty="0" err="1"/>
              <a:t>вичерпну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про </a:t>
            </a:r>
            <a:r>
              <a:rPr lang="ru-RU" dirty="0" err="1"/>
              <a:t>домашнє</a:t>
            </a:r>
            <a:r>
              <a:rPr lang="ru-RU" dirty="0"/>
              <a:t> </a:t>
            </a:r>
            <a:r>
              <a:rPr lang="ru-RU" dirty="0" err="1"/>
              <a:t>насильство</a:t>
            </a:r>
            <a:r>
              <a:rPr lang="ru-RU" dirty="0"/>
              <a:t>, </a:t>
            </a:r>
            <a:r>
              <a:rPr lang="ru-RU" dirty="0" err="1"/>
              <a:t>підтримку</a:t>
            </a:r>
            <a:r>
              <a:rPr lang="ru-RU" dirty="0"/>
              <a:t> та </a:t>
            </a:r>
            <a:r>
              <a:rPr lang="ru-RU" dirty="0" err="1"/>
              <a:t>допомогу</a:t>
            </a:r>
            <a:r>
              <a:rPr lang="ru-RU" dirty="0"/>
              <a:t> 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питанні</a:t>
            </a:r>
            <a:r>
              <a:rPr lang="ru-RU" dirty="0"/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C7A31E-C199-41B4-A45B-EC7B5CE64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5853" y="3429000"/>
            <a:ext cx="2816596" cy="232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57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98BC1E-CC0F-4CBC-A151-39D5C2D1E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27" y="249382"/>
            <a:ext cx="11526981" cy="623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46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88E419-E2D8-4B0F-9BA5-63F22EB6F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27" y="374073"/>
            <a:ext cx="11582400" cy="659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62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6DBF6E-7099-47DC-AB15-59C80CFB4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7711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 Інтернет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0B400B7-EAD2-4FC1-9081-9B41A8224B8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341" y="1"/>
            <a:ext cx="1831025" cy="1086374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2901653F-BE4F-49B9-B082-BAE6C3133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" y="998290"/>
            <a:ext cx="11720944" cy="5494585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Парадокс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з’єднує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знаходяться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далеко, але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роз’єднує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 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поле, де росте дерево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Яблучка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стиглості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червиві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смаку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ваги.</a:t>
            </a:r>
          </a:p>
          <a:p>
            <a:pPr lvl="0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Глухий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безуханний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тактильних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фантазіям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брехні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(Януш Вишневский)</a:t>
            </a:r>
          </a:p>
          <a:p>
            <a:pPr lvl="0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зближує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скупчення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самотності.Ми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разом, але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сам…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Ілюзія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ілюзія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дружби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ілюзія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i="1" dirty="0"/>
              <a:t>«</a:t>
            </a:r>
            <a:r>
              <a:rPr lang="ru-RU" i="1" dirty="0" err="1"/>
              <a:t>Обережніше</a:t>
            </a:r>
            <a:r>
              <a:rPr lang="ru-RU" i="1" dirty="0"/>
              <a:t> з </a:t>
            </a:r>
            <a:r>
              <a:rPr lang="ru-RU" i="1" dirty="0" err="1"/>
              <a:t>тим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ви</a:t>
            </a:r>
            <a:r>
              <a:rPr lang="ru-RU" i="1" dirty="0"/>
              <a:t> </a:t>
            </a:r>
            <a:r>
              <a:rPr lang="ru-RU" i="1" dirty="0" err="1"/>
              <a:t>постите</a:t>
            </a:r>
            <a:r>
              <a:rPr lang="ru-RU" i="1" dirty="0"/>
              <a:t> на «</a:t>
            </a:r>
            <a:r>
              <a:rPr lang="ru-RU" i="1" dirty="0" err="1"/>
              <a:t>Facebook</a:t>
            </a:r>
            <a:r>
              <a:rPr lang="ru-RU" i="1" dirty="0"/>
              <a:t>». </a:t>
            </a:r>
            <a:r>
              <a:rPr lang="ru-RU" i="1" dirty="0" err="1"/>
              <a:t>Що</a:t>
            </a:r>
            <a:r>
              <a:rPr lang="ru-RU" i="1" dirty="0"/>
              <a:t> б </a:t>
            </a:r>
            <a:r>
              <a:rPr lang="ru-RU" i="1" dirty="0" err="1"/>
              <a:t>це</a:t>
            </a:r>
            <a:r>
              <a:rPr lang="ru-RU" i="1" dirty="0"/>
              <a:t> не </a:t>
            </a:r>
            <a:r>
              <a:rPr lang="ru-RU" i="1" dirty="0" err="1"/>
              <a:t>було</a:t>
            </a:r>
            <a:r>
              <a:rPr lang="ru-RU" i="1" dirty="0"/>
              <a:t>, </a:t>
            </a:r>
            <a:r>
              <a:rPr lang="ru-RU" i="1" dirty="0" err="1"/>
              <a:t>це</a:t>
            </a:r>
            <a:r>
              <a:rPr lang="ru-RU" i="1" dirty="0"/>
              <a:t> </a:t>
            </a:r>
            <a:r>
              <a:rPr lang="ru-RU" i="1" dirty="0" err="1"/>
              <a:t>ще</a:t>
            </a:r>
            <a:r>
              <a:rPr lang="ru-RU" i="1" dirty="0"/>
              <a:t> </a:t>
            </a:r>
            <a:r>
              <a:rPr lang="ru-RU" i="1" dirty="0" err="1"/>
              <a:t>спливе</a:t>
            </a:r>
            <a:r>
              <a:rPr lang="ru-RU" i="1" dirty="0"/>
              <a:t> коли-</a:t>
            </a:r>
            <a:r>
              <a:rPr lang="ru-RU" i="1" dirty="0" err="1"/>
              <a:t>небудь</a:t>
            </a:r>
            <a:r>
              <a:rPr lang="ru-RU" i="1" dirty="0"/>
              <a:t> у </a:t>
            </a:r>
            <a:r>
              <a:rPr lang="ru-RU" i="1" dirty="0" err="1"/>
              <a:t>вашому</a:t>
            </a:r>
            <a:r>
              <a:rPr lang="ru-RU" i="1" dirty="0"/>
              <a:t> </a:t>
            </a:r>
            <a:r>
              <a:rPr lang="ru-RU" i="1" dirty="0" err="1"/>
              <a:t>житті</a:t>
            </a:r>
            <a:r>
              <a:rPr lang="ru-RU" i="1" dirty="0"/>
              <a:t>» Барак Обама</a:t>
            </a:r>
          </a:p>
          <a:p>
            <a:pPr lvl="0"/>
            <a:endParaRPr lang="ru-RU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6992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DB54C-95F3-4AE6-AE25-43047C9B3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6191774" cy="123717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dirty="0"/>
              <a:t> </a:t>
            </a:r>
            <a:r>
              <a:rPr lang="uk-UA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Типи поведінки, які характерні для </a:t>
            </a:r>
            <a:r>
              <a:rPr lang="uk-UA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кібербулінгу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0054AF-8EBD-468F-873D-23663FE984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4950204" cy="4541619"/>
          </a:xfrm>
        </p:spPr>
        <p:txBody>
          <a:bodyPr>
            <a:normAutofit lnSpcReduction="10000"/>
          </a:bodyPr>
          <a:lstStyle/>
          <a:p>
            <a:r>
              <a:rPr lang="uk-UA" b="1" dirty="0"/>
              <a:t>Суперечки, або </a:t>
            </a:r>
            <a:r>
              <a:rPr lang="uk-UA" b="1" dirty="0" err="1"/>
              <a:t>флеймінг</a:t>
            </a:r>
            <a:endParaRPr lang="uk-UA" b="1" dirty="0"/>
          </a:p>
          <a:p>
            <a:r>
              <a:rPr lang="uk-UA" b="1" dirty="0" err="1"/>
              <a:t>Тролінг</a:t>
            </a:r>
            <a:endParaRPr lang="uk-UA" b="1" dirty="0"/>
          </a:p>
          <a:p>
            <a:r>
              <a:rPr lang="uk-UA" b="1" dirty="0"/>
              <a:t>Нападки,</a:t>
            </a:r>
            <a:r>
              <a:rPr lang="uk-UA" dirty="0"/>
              <a:t> </a:t>
            </a:r>
            <a:r>
              <a:rPr lang="uk-UA" b="1" dirty="0"/>
              <a:t>постійні виснажливі атаки (</a:t>
            </a:r>
            <a:r>
              <a:rPr lang="uk-UA" b="1" dirty="0" err="1"/>
              <a:t>англ</a:t>
            </a:r>
            <a:r>
              <a:rPr lang="uk-UA" b="1" dirty="0"/>
              <a:t>. </a:t>
            </a:r>
            <a:r>
              <a:rPr lang="uk-UA" b="1" dirty="0" err="1"/>
              <a:t>harassment</a:t>
            </a:r>
            <a:r>
              <a:rPr lang="uk-UA" b="1" dirty="0"/>
              <a:t>)</a:t>
            </a:r>
          </a:p>
          <a:p>
            <a:r>
              <a:rPr lang="uk-UA" b="1" dirty="0"/>
              <a:t>Обмовлення, зведення наклепів (</a:t>
            </a:r>
            <a:r>
              <a:rPr lang="uk-UA" b="1" dirty="0" err="1"/>
              <a:t>denigration</a:t>
            </a:r>
            <a:endParaRPr lang="uk-UA" b="1" dirty="0"/>
          </a:p>
          <a:p>
            <a:r>
              <a:rPr lang="uk-UA" b="1" dirty="0"/>
              <a:t>Самозванство, втілення в певну особу (</a:t>
            </a:r>
            <a:r>
              <a:rPr lang="uk-UA" b="1" dirty="0" err="1"/>
              <a:t>impersonation</a:t>
            </a:r>
            <a:r>
              <a:rPr lang="uk-UA" dirty="0"/>
              <a:t>)</a:t>
            </a:r>
          </a:p>
          <a:p>
            <a:r>
              <a:rPr lang="uk-UA" b="1" dirty="0"/>
              <a:t>Ошуканство, видурювання конфіденційної інформації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028BC0-55CC-4F31-B7B9-28A133716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93534"/>
            <a:ext cx="5181600" cy="4064465"/>
          </a:xfrm>
        </p:spPr>
        <p:txBody>
          <a:bodyPr>
            <a:normAutofit lnSpcReduction="10000"/>
          </a:bodyPr>
          <a:lstStyle/>
          <a:p>
            <a:r>
              <a:rPr lang="uk-UA" b="1" dirty="0"/>
              <a:t>Відчуження (остракізм), ізоляція</a:t>
            </a:r>
          </a:p>
          <a:p>
            <a:r>
              <a:rPr lang="uk-UA" b="1" dirty="0" err="1"/>
              <a:t>Кібер</a:t>
            </a:r>
            <a:r>
              <a:rPr lang="uk-UA" b="1" dirty="0"/>
              <a:t>-переслідування</a:t>
            </a:r>
          </a:p>
          <a:p>
            <a:r>
              <a:rPr lang="uk-UA" b="1" dirty="0" err="1"/>
              <a:t>Хепіслепінг</a:t>
            </a:r>
            <a:r>
              <a:rPr lang="uk-UA" b="1" dirty="0"/>
              <a:t> (від </a:t>
            </a:r>
            <a:r>
              <a:rPr lang="uk-UA" b="1" dirty="0" err="1"/>
              <a:t>англ</a:t>
            </a:r>
            <a:r>
              <a:rPr lang="uk-UA" b="1" dirty="0"/>
              <a:t>.. </a:t>
            </a:r>
            <a:r>
              <a:rPr lang="uk-UA" b="1" dirty="0" err="1"/>
              <a:t>happy</a:t>
            </a:r>
            <a:r>
              <a:rPr lang="uk-UA" b="1" dirty="0"/>
              <a:t> </a:t>
            </a:r>
            <a:r>
              <a:rPr lang="uk-UA" b="1" dirty="0" err="1"/>
              <a:t>slapping</a:t>
            </a:r>
            <a:r>
              <a:rPr lang="uk-UA" b="1" dirty="0"/>
              <a:t> – щасливе ляскання)</a:t>
            </a:r>
          </a:p>
          <a:p>
            <a:r>
              <a:rPr lang="uk-UA" b="1" dirty="0"/>
              <a:t>Анонімні погрози </a:t>
            </a:r>
          </a:p>
          <a:p>
            <a:r>
              <a:rPr lang="uk-UA" b="1" dirty="0"/>
              <a:t>Телефонні дзвінки з мовчанням, переслідування </a:t>
            </a:r>
          </a:p>
          <a:p>
            <a:endParaRPr lang="uk-UA" b="1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53852B-741E-4D4C-B171-72CA6C1DD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365125"/>
            <a:ext cx="3715710" cy="231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09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9F1F84-7AA0-4CBC-A0C2-2BFAF90E1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7093"/>
          </a:xfrm>
        </p:spPr>
        <p:txBody>
          <a:bodyPr/>
          <a:lstStyle/>
          <a:p>
            <a:r>
              <a:rPr lang="uk-UA" dirty="0"/>
              <a:t>           Корисні посилання для роботи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4F9CCC-F3B3-4373-A20E-1557119565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22218"/>
            <a:ext cx="5562600" cy="5054745"/>
          </a:xfrm>
        </p:spPr>
        <p:txBody>
          <a:bodyPr>
            <a:normAutofit fontScale="70000" lnSpcReduction="20000"/>
          </a:bodyPr>
          <a:lstStyle/>
          <a:p>
            <a:pPr lvl="0" fontAlgn="base"/>
            <a:r>
              <a:rPr lang="ru-RU" b="1" dirty="0" err="1"/>
              <a:t>Навчально-методичний</a:t>
            </a:r>
            <a:r>
              <a:rPr lang="ru-RU" b="1" dirty="0"/>
              <a:t> </a:t>
            </a:r>
            <a:r>
              <a:rPr lang="ru-RU" b="1" dirty="0" err="1"/>
              <a:t>посібник</a:t>
            </a:r>
            <a:r>
              <a:rPr lang="ru-RU" b="1" dirty="0"/>
              <a:t> «</a:t>
            </a:r>
            <a:r>
              <a:rPr lang="ru-RU" b="1" dirty="0" err="1"/>
              <a:t>Обачність</a:t>
            </a:r>
            <a:r>
              <a:rPr lang="ru-RU" b="1" dirty="0"/>
              <a:t>. </a:t>
            </a:r>
            <a:r>
              <a:rPr lang="ru-RU" b="1" dirty="0" err="1"/>
              <a:t>Пильність</a:t>
            </a:r>
            <a:r>
              <a:rPr lang="ru-RU" b="1" dirty="0"/>
              <a:t>. </a:t>
            </a:r>
            <a:r>
              <a:rPr lang="ru-RU" b="1" dirty="0" err="1"/>
              <a:t>Захист</a:t>
            </a:r>
            <a:r>
              <a:rPr lang="ru-RU" b="1" dirty="0"/>
              <a:t>. </a:t>
            </a:r>
            <a:r>
              <a:rPr lang="ru-RU" b="1" dirty="0" err="1"/>
              <a:t>Ввічливість</a:t>
            </a:r>
            <a:r>
              <a:rPr lang="ru-RU" b="1" dirty="0"/>
              <a:t>. </a:t>
            </a:r>
            <a:r>
              <a:rPr lang="ru-RU" b="1" dirty="0" err="1"/>
              <a:t>Сміливість</a:t>
            </a:r>
            <a:r>
              <a:rPr lang="ru-RU" b="1" dirty="0"/>
              <a:t>»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Джерело</a:t>
            </a:r>
            <a:r>
              <a:rPr lang="ru-RU" dirty="0"/>
              <a:t>: </a:t>
            </a:r>
            <a:r>
              <a:rPr lang="ru-RU" u="sng" dirty="0">
                <a:hlinkClick r:id="rId2"/>
              </a:rPr>
              <a:t>https://nus.org.ua/wp-content/uploads/2018/08/PRESS.pdf</a:t>
            </a:r>
            <a:endParaRPr lang="ru-RU" u="sng" dirty="0"/>
          </a:p>
          <a:p>
            <a:pPr lvl="0" fontAlgn="base"/>
            <a:r>
              <a:rPr lang="ru-RU" b="1" dirty="0" err="1"/>
              <a:t>Посібник</a:t>
            </a:r>
            <a:r>
              <a:rPr lang="ru-RU" b="1" dirty="0"/>
              <a:t> Клан </a:t>
            </a:r>
            <a:r>
              <a:rPr lang="ru-RU" b="1" dirty="0" err="1"/>
              <a:t>Кліц-Клац</a:t>
            </a:r>
            <a:r>
              <a:rPr lang="ru-RU" b="1" dirty="0"/>
              <a:t>. </a:t>
            </a:r>
            <a:r>
              <a:rPr lang="ru-RU" b="1" dirty="0" err="1"/>
              <a:t>Виховання</a:t>
            </a:r>
            <a:r>
              <a:rPr lang="ru-RU" b="1" dirty="0"/>
              <a:t> </a:t>
            </a:r>
            <a:r>
              <a:rPr lang="ru-RU" b="1" dirty="0" err="1"/>
              <a:t>дітей</a:t>
            </a:r>
            <a:r>
              <a:rPr lang="ru-RU" b="1" dirty="0"/>
              <a:t> в </a:t>
            </a:r>
            <a:r>
              <a:rPr lang="ru-RU" b="1" dirty="0" err="1"/>
              <a:t>цифрову</a:t>
            </a:r>
            <a:r>
              <a:rPr lang="ru-RU" b="1" dirty="0"/>
              <a:t> еру</a:t>
            </a:r>
            <a:endParaRPr lang="ru-RU" dirty="0"/>
          </a:p>
          <a:p>
            <a:pPr fontAlgn="base"/>
            <a:r>
              <a:rPr lang="ru-RU" dirty="0" err="1"/>
              <a:t>Джерело</a:t>
            </a:r>
            <a:r>
              <a:rPr lang="ru-RU" dirty="0"/>
              <a:t>: </a:t>
            </a:r>
            <a:r>
              <a:rPr lang="ru-RU" u="sng" dirty="0">
                <a:hlinkClick r:id="rId3"/>
              </a:rPr>
              <a:t>https://edpro.ua/blog/informacijna-bezpeka</a:t>
            </a:r>
            <a:endParaRPr lang="ru-RU" dirty="0"/>
          </a:p>
          <a:p>
            <a:pPr lvl="0" fontAlgn="base"/>
            <a:r>
              <a:rPr lang="ru-RU" b="1" dirty="0" err="1"/>
              <a:t>Серіал</a:t>
            </a:r>
            <a:r>
              <a:rPr lang="ru-RU" b="1" dirty="0"/>
              <a:t> “Про </a:t>
            </a:r>
            <a:r>
              <a:rPr lang="ru-RU" b="1" dirty="0" err="1"/>
              <a:t>кібербулінг</a:t>
            </a:r>
            <a:r>
              <a:rPr lang="ru-RU" b="1" dirty="0"/>
              <a:t> для </a:t>
            </a:r>
            <a:r>
              <a:rPr lang="ru-RU" b="1" dirty="0" err="1"/>
              <a:t>підлітків</a:t>
            </a:r>
            <a:r>
              <a:rPr lang="ru-RU" b="1" dirty="0"/>
              <a:t>” – </a:t>
            </a:r>
            <a:r>
              <a:rPr lang="ru-RU" b="1" u="sng" dirty="0">
                <a:hlinkClick r:id="rId4"/>
              </a:rPr>
              <a:t>https://osvita.diia.gov.ua/courses/cyberbullying</a:t>
            </a:r>
            <a:endParaRPr lang="ru-RU" dirty="0"/>
          </a:p>
          <a:p>
            <a:pPr lvl="0" fontAlgn="base"/>
            <a:r>
              <a:rPr lang="ru-RU" b="1" dirty="0" err="1"/>
              <a:t>Серіал</a:t>
            </a:r>
            <a:r>
              <a:rPr lang="ru-RU" b="1" dirty="0"/>
              <a:t> для </a:t>
            </a:r>
            <a:r>
              <a:rPr lang="ru-RU" b="1" dirty="0" err="1"/>
              <a:t>батьків</a:t>
            </a:r>
            <a:r>
              <a:rPr lang="ru-RU" b="1" dirty="0"/>
              <a:t> «</a:t>
            </a:r>
            <a:r>
              <a:rPr lang="ru-RU" b="1" dirty="0" err="1"/>
              <a:t>Безпека</a:t>
            </a:r>
            <a:r>
              <a:rPr lang="ru-RU" b="1" dirty="0"/>
              <a:t> </a:t>
            </a:r>
            <a:r>
              <a:rPr lang="ru-RU" b="1" dirty="0" err="1"/>
              <a:t>дітей</a:t>
            </a:r>
            <a:r>
              <a:rPr lang="ru-RU" b="1" dirty="0"/>
              <a:t> в </a:t>
            </a:r>
            <a:r>
              <a:rPr lang="ru-RU" b="1" dirty="0" err="1"/>
              <a:t>інтернеті</a:t>
            </a:r>
            <a:r>
              <a:rPr lang="ru-RU" b="1" dirty="0"/>
              <a:t>» </a:t>
            </a:r>
            <a:r>
              <a:rPr lang="ru-RU" dirty="0"/>
              <a:t>https://osvita.diia.gov.ua/courses/serial-dlya-batkiv-onlayn-bezpeka-ditey</a:t>
            </a:r>
          </a:p>
          <a:p>
            <a:pPr lvl="0" fontAlgn="base"/>
            <a:r>
              <a:rPr lang="ru-RU" b="1" dirty="0" err="1"/>
              <a:t>Додаткові</a:t>
            </a:r>
            <a:r>
              <a:rPr lang="ru-RU" b="1" dirty="0"/>
              <a:t> </a:t>
            </a:r>
            <a:r>
              <a:rPr lang="ru-RU" b="1" dirty="0" err="1"/>
              <a:t>матеріали</a:t>
            </a:r>
            <a:r>
              <a:rPr lang="ru-RU" b="1" dirty="0"/>
              <a:t> про </a:t>
            </a:r>
            <a:r>
              <a:rPr lang="ru-RU" b="1" dirty="0" err="1"/>
              <a:t>безпеку</a:t>
            </a:r>
            <a:r>
              <a:rPr lang="ru-RU" b="1" dirty="0"/>
              <a:t> та </a:t>
            </a:r>
            <a:r>
              <a:rPr lang="ru-RU" b="1" dirty="0" err="1"/>
              <a:t>інтернет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Міністерства</a:t>
            </a:r>
            <a:r>
              <a:rPr lang="ru-RU" b="1" dirty="0"/>
              <a:t> </a:t>
            </a:r>
            <a:r>
              <a:rPr lang="ru-RU" b="1" dirty="0" err="1"/>
              <a:t>цифрової</a:t>
            </a:r>
            <a:r>
              <a:rPr lang="ru-RU" b="1" dirty="0"/>
              <a:t> </a:t>
            </a:r>
            <a:r>
              <a:rPr lang="ru-RU" b="1" dirty="0" err="1"/>
              <a:t>трансформації</a:t>
            </a:r>
            <a:endParaRPr lang="ru-RU" dirty="0"/>
          </a:p>
          <a:p>
            <a:r>
              <a:rPr lang="ru-RU" u="sng" dirty="0">
                <a:hlinkClick r:id="rId5"/>
              </a:rPr>
              <a:t>https://thedigital.gov.ua/projects/onlinesafety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D6B7A3-49A8-4F11-BDFE-B3B20E0625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74618"/>
            <a:ext cx="5770418" cy="4902345"/>
          </a:xfrm>
        </p:spPr>
        <p:txBody>
          <a:bodyPr>
            <a:normAutofit fontScale="70000" lnSpcReduction="20000"/>
          </a:bodyPr>
          <a:lstStyle/>
          <a:p>
            <a:pPr lvl="0" fontAlgn="base"/>
            <a:r>
              <a:rPr lang="ru-RU" b="1" dirty="0" err="1"/>
              <a:t>Посібник</a:t>
            </a:r>
            <a:r>
              <a:rPr lang="ru-RU" b="1" dirty="0"/>
              <a:t> з </a:t>
            </a:r>
            <a:r>
              <a:rPr lang="ru-RU" b="1" dirty="0" err="1"/>
              <a:t>протидії</a:t>
            </a:r>
            <a:r>
              <a:rPr lang="ru-RU" b="1" dirty="0"/>
              <a:t> </a:t>
            </a:r>
            <a:r>
              <a:rPr lang="ru-RU" b="1" dirty="0" err="1"/>
              <a:t>мови</a:t>
            </a:r>
            <a:r>
              <a:rPr lang="ru-RU" b="1" dirty="0"/>
              <a:t> </a:t>
            </a:r>
            <a:r>
              <a:rPr lang="ru-RU" b="1" dirty="0" err="1"/>
              <a:t>ненависті</a:t>
            </a:r>
            <a:r>
              <a:rPr lang="ru-RU" b="1" dirty="0"/>
              <a:t> «</a:t>
            </a:r>
            <a:r>
              <a:rPr lang="ru-RU" b="1" dirty="0" err="1"/>
              <a:t>Закладинки</a:t>
            </a:r>
            <a:r>
              <a:rPr lang="ru-RU" b="1" dirty="0"/>
              <a:t>»</a:t>
            </a:r>
            <a:endParaRPr lang="ru-RU" dirty="0"/>
          </a:p>
          <a:p>
            <a:r>
              <a:rPr lang="ru-RU" dirty="0" err="1"/>
              <a:t>Джерело</a:t>
            </a:r>
            <a:r>
              <a:rPr lang="ru-RU" dirty="0"/>
              <a:t>: </a:t>
            </a:r>
            <a:r>
              <a:rPr lang="ru-RU" u="sng" dirty="0">
                <a:hlinkClick r:id="rId6"/>
              </a:rPr>
              <a:t>https://goo.gl/GZNQYf</a:t>
            </a:r>
            <a:endParaRPr lang="ru-RU" u="sng" dirty="0"/>
          </a:p>
          <a:p>
            <a:pPr lvl="0" fontAlgn="base"/>
            <a:r>
              <a:rPr lang="ru-RU" b="1" dirty="0" err="1"/>
              <a:t>Відео</a:t>
            </a:r>
            <a:r>
              <a:rPr lang="ru-RU" b="1" dirty="0"/>
              <a:t> про </a:t>
            </a:r>
            <a:r>
              <a:rPr lang="ru-RU" b="1" dirty="0" err="1"/>
              <a:t>безпеку</a:t>
            </a:r>
            <a:r>
              <a:rPr lang="ru-RU" b="1" dirty="0"/>
              <a:t> в </a:t>
            </a:r>
            <a:r>
              <a:rPr lang="ru-RU" b="1" dirty="0" err="1"/>
              <a:t>Інтернеті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Координатора </a:t>
            </a:r>
            <a:r>
              <a:rPr lang="ru-RU" b="1" dirty="0" err="1"/>
              <a:t>проектів</a:t>
            </a:r>
            <a:r>
              <a:rPr lang="ru-RU" b="1" dirty="0"/>
              <a:t> ОБСЄ в </a:t>
            </a:r>
            <a:r>
              <a:rPr lang="ru-RU" b="1" dirty="0" err="1"/>
              <a:t>Україні</a:t>
            </a:r>
            <a:r>
              <a:rPr lang="ru-RU" b="1" dirty="0"/>
              <a:t>:</a:t>
            </a:r>
            <a:endParaRPr lang="ru-RU" dirty="0"/>
          </a:p>
          <a:p>
            <a:pPr fontAlgn="base"/>
            <a:r>
              <a:rPr lang="ru-RU" dirty="0"/>
              <a:t>–          “</a:t>
            </a:r>
            <a:r>
              <a:rPr lang="ru-RU" dirty="0" err="1"/>
              <a:t>Захистити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гроші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онлайн-</a:t>
            </a:r>
            <a:r>
              <a:rPr lang="ru-RU" dirty="0" err="1"/>
              <a:t>шопінгу</a:t>
            </a:r>
            <a:r>
              <a:rPr lang="ru-RU" dirty="0"/>
              <a:t>” – </a:t>
            </a:r>
            <a:r>
              <a:rPr lang="ru-RU" u="sng" dirty="0">
                <a:hlinkClick r:id="rId7"/>
              </a:rPr>
              <a:t>https://www.youtube.com/watch?v=qB_Y_C–g5mY</a:t>
            </a:r>
            <a:endParaRPr lang="ru-RU" dirty="0"/>
          </a:p>
          <a:p>
            <a:pPr fontAlgn="base"/>
            <a:r>
              <a:rPr lang="uk-UA" dirty="0"/>
              <a:t>–          “Захисти свою персональну інформацію” – </a:t>
            </a:r>
            <a:r>
              <a:rPr lang="ru-RU" u="sng" dirty="0">
                <a:hlinkClick r:id="rId8"/>
              </a:rPr>
              <a:t>https://www.youtube.com/watch?v=DjjYSRNAJgI</a:t>
            </a:r>
            <a:endParaRPr lang="ru-RU" dirty="0"/>
          </a:p>
          <a:p>
            <a:pPr lvl="0" fontAlgn="base"/>
            <a:r>
              <a:rPr lang="ru-RU" b="1" dirty="0" err="1"/>
              <a:t>Міні</a:t>
            </a:r>
            <a:r>
              <a:rPr lang="ru-RU" b="1" dirty="0"/>
              <a:t>-книга про права та правила </a:t>
            </a:r>
            <a:r>
              <a:rPr lang="ru-RU" b="1" dirty="0" err="1"/>
              <a:t>безпеки</a:t>
            </a:r>
            <a:r>
              <a:rPr lang="ru-RU" b="1" dirty="0"/>
              <a:t> </a:t>
            </a:r>
            <a:r>
              <a:rPr lang="ru-RU" b="1" dirty="0" err="1"/>
              <a:t>дітей</a:t>
            </a:r>
            <a:r>
              <a:rPr lang="ru-RU" b="1" dirty="0"/>
              <a:t> у цифровому </a:t>
            </a:r>
            <a:r>
              <a:rPr lang="ru-RU" b="1" dirty="0" err="1"/>
              <a:t>середовищі</a:t>
            </a:r>
            <a:r>
              <a:rPr lang="ru-RU" b="1" dirty="0"/>
              <a:t> та </a:t>
            </a:r>
            <a:r>
              <a:rPr lang="ru-RU" b="1" dirty="0" err="1"/>
              <a:t>робочий</a:t>
            </a:r>
            <a:r>
              <a:rPr lang="ru-RU" b="1" dirty="0"/>
              <a:t> </a:t>
            </a:r>
            <a:r>
              <a:rPr lang="ru-RU" b="1" dirty="0" err="1"/>
              <a:t>зошит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Міжнародного</a:t>
            </a:r>
            <a:r>
              <a:rPr lang="ru-RU" b="1" dirty="0"/>
              <a:t> союзу </a:t>
            </a:r>
            <a:r>
              <a:rPr lang="ru-RU" b="1" dirty="0" err="1"/>
              <a:t>електрозв’язку</a:t>
            </a:r>
            <a:endParaRPr lang="ru-RU" dirty="0"/>
          </a:p>
          <a:p>
            <a:pPr lvl="0" fontAlgn="base"/>
            <a:r>
              <a:rPr lang="ru-RU" u="sng" dirty="0">
                <a:hlinkClick r:id="rId9"/>
              </a:rPr>
              <a:t>«У </a:t>
            </a:r>
            <a:r>
              <a:rPr lang="ru-RU" u="sng" dirty="0" err="1">
                <a:hlinkClick r:id="rId9"/>
              </a:rPr>
              <a:t>мережі</a:t>
            </a:r>
            <a:r>
              <a:rPr lang="ru-RU" u="sng" dirty="0">
                <a:hlinkClick r:id="rId9"/>
              </a:rPr>
              <a:t> з Санго» </a:t>
            </a:r>
            <a:endParaRPr lang="ru-RU" dirty="0"/>
          </a:p>
          <a:p>
            <a:pPr lvl="0" fontAlgn="base"/>
            <a:r>
              <a:rPr lang="ru-RU" u="sng" dirty="0">
                <a:hlinkClick r:id="rId10"/>
              </a:rPr>
              <a:t>«</a:t>
            </a:r>
            <a:r>
              <a:rPr lang="ru-RU" u="sng" dirty="0" err="1">
                <a:hlinkClick r:id="rId10"/>
              </a:rPr>
              <a:t>Робочий</a:t>
            </a:r>
            <a:r>
              <a:rPr lang="ru-RU" u="sng" dirty="0">
                <a:hlinkClick r:id="rId10"/>
              </a:rPr>
              <a:t> </a:t>
            </a:r>
            <a:r>
              <a:rPr lang="ru-RU" u="sng" dirty="0" err="1">
                <a:hlinkClick r:id="rId10"/>
              </a:rPr>
              <a:t>зошит</a:t>
            </a:r>
            <a:r>
              <a:rPr lang="ru-RU" u="sng" dirty="0">
                <a:hlinkClick r:id="rId10"/>
              </a:rPr>
              <a:t> </a:t>
            </a:r>
            <a:r>
              <a:rPr lang="ru-RU" u="sng" dirty="0" err="1">
                <a:hlinkClick r:id="rId10"/>
              </a:rPr>
              <a:t>із</a:t>
            </a:r>
            <a:r>
              <a:rPr lang="ru-RU" u="sng" dirty="0">
                <a:hlinkClick r:id="rId10"/>
              </a:rPr>
              <a:t> </a:t>
            </a:r>
            <a:r>
              <a:rPr lang="ru-RU" u="sng" dirty="0" err="1">
                <a:hlinkClick r:id="rId10"/>
              </a:rPr>
              <a:t>безпеки</a:t>
            </a:r>
            <a:r>
              <a:rPr lang="ru-RU" u="sng" dirty="0">
                <a:hlinkClick r:id="rId10"/>
              </a:rPr>
              <a:t> в цифровому </a:t>
            </a:r>
            <a:r>
              <a:rPr lang="ru-RU" u="sng" dirty="0" err="1">
                <a:hlinkClick r:id="rId10"/>
              </a:rPr>
              <a:t>середовищі</a:t>
            </a:r>
            <a:r>
              <a:rPr lang="ru-RU" u="sng" dirty="0">
                <a:hlinkClick r:id="rId10"/>
              </a:rPr>
              <a:t>. </a:t>
            </a:r>
            <a:r>
              <a:rPr lang="ru-RU" u="sng" dirty="0" err="1">
                <a:hlinkClick r:id="rId10"/>
              </a:rPr>
              <a:t>Виконай</a:t>
            </a:r>
            <a:r>
              <a:rPr lang="ru-RU" u="sng" dirty="0">
                <a:hlinkClick r:id="rId10"/>
              </a:rPr>
              <a:t> </a:t>
            </a:r>
            <a:r>
              <a:rPr lang="ru-RU" u="sng" dirty="0" err="1">
                <a:hlinkClick r:id="rId10"/>
              </a:rPr>
              <a:t>завдання</a:t>
            </a:r>
            <a:r>
              <a:rPr lang="ru-RU" u="sng" dirty="0">
                <a:hlinkClick r:id="rId10"/>
              </a:rPr>
              <a:t> разом </a:t>
            </a:r>
            <a:r>
              <a:rPr lang="ru-RU" u="sng" dirty="0" err="1">
                <a:hlinkClick r:id="rId10"/>
              </a:rPr>
              <a:t>із</a:t>
            </a:r>
            <a:r>
              <a:rPr lang="ru-RU" u="sng" dirty="0">
                <a:hlinkClick r:id="rId10"/>
              </a:rPr>
              <a:t> Санго»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726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1FB4068-E4BD-4F7A-956C-821F22878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100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62459B8-ABE5-4D78-A136-5DEA9AEB7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6128"/>
            <a:ext cx="10515600" cy="4750835"/>
          </a:xfrm>
        </p:spPr>
        <p:txBody>
          <a:bodyPr>
            <a:noAutofit/>
          </a:bodyPr>
          <a:lstStyle/>
          <a:p>
            <a:pPr fontAlgn="base"/>
            <a:r>
              <a:rPr lang="ru-RU" sz="2000" u="sng" dirty="0">
                <a:hlinkClick r:id="rId2"/>
              </a:rPr>
              <a:t>https://www.youtube.com/watch?v=Wr9och7m3nA&amp;list=PL6RPqDSFS-kPld13DvBwbnsT7QDafw_YF&amp;index=24</a:t>
            </a:r>
            <a:endParaRPr lang="ru-RU" sz="2000" dirty="0"/>
          </a:p>
          <a:p>
            <a:pPr fontAlgn="base"/>
            <a:r>
              <a:rPr lang="ru-RU" sz="2000" dirty="0"/>
              <a:t>. </a:t>
            </a:r>
            <a:r>
              <a:rPr lang="ru-RU" sz="2000" dirty="0" err="1"/>
              <a:t>Рекомендацій</a:t>
            </a:r>
            <a:r>
              <a:rPr lang="ru-RU" sz="2000" dirty="0"/>
              <a:t> </a:t>
            </a:r>
            <a:r>
              <a:rPr lang="ru-RU" sz="2000" dirty="0" err="1"/>
              <a:t>щодо</a:t>
            </a:r>
            <a:r>
              <a:rPr lang="ru-RU" sz="2000" dirty="0"/>
              <a:t> </a:t>
            </a:r>
            <a:r>
              <a:rPr lang="ru-RU" sz="2000" dirty="0" err="1"/>
              <a:t>захисту</a:t>
            </a:r>
            <a:r>
              <a:rPr lang="ru-RU" sz="2000" dirty="0"/>
              <a:t> </a:t>
            </a:r>
            <a:r>
              <a:rPr lang="ru-RU" sz="2000" dirty="0" err="1"/>
              <a:t>дітей</a:t>
            </a:r>
            <a:r>
              <a:rPr lang="ru-RU" sz="2000" dirty="0"/>
              <a:t> у цифровому </a:t>
            </a:r>
            <a:r>
              <a:rPr lang="ru-RU" sz="2000" dirty="0" err="1"/>
              <a:t>середовищі</a:t>
            </a:r>
            <a:r>
              <a:rPr lang="ru-RU" sz="2000" dirty="0"/>
              <a:t>: </a:t>
            </a:r>
            <a:r>
              <a:rPr lang="ru-RU" sz="2000" dirty="0" err="1"/>
              <a:t>зміст</a:t>
            </a:r>
            <a:r>
              <a:rPr lang="ru-RU" sz="2000" dirty="0"/>
              <a:t> та </a:t>
            </a:r>
            <a:r>
              <a:rPr lang="ru-RU" sz="2000" dirty="0" err="1"/>
              <a:t>супутні</a:t>
            </a:r>
            <a:r>
              <a:rPr lang="ru-RU" sz="2000" dirty="0"/>
              <a:t> </a:t>
            </a:r>
            <a:r>
              <a:rPr lang="ru-RU" sz="2000" dirty="0" err="1"/>
              <a:t>матеріали</a:t>
            </a:r>
            <a:r>
              <a:rPr lang="ru-RU" sz="2000" dirty="0"/>
              <a:t> – Сара </a:t>
            </a:r>
            <a:r>
              <a:rPr lang="ru-RU" sz="2000" dirty="0" err="1"/>
              <a:t>Дельпорт</a:t>
            </a:r>
            <a:endParaRPr lang="ru-RU" sz="2000" dirty="0"/>
          </a:p>
          <a:p>
            <a:pPr fontAlgn="base"/>
            <a:r>
              <a:rPr lang="ru-RU" sz="2000" u="sng" dirty="0">
                <a:hlinkClick r:id="rId3"/>
              </a:rPr>
              <a:t>https://www.youtube.com/watch?v=Yq5spIa6_Kw&amp;list=PL6RPqDSFS-kPld13DvBwbnsT7QDafw_YF&amp;index=16</a:t>
            </a:r>
            <a:r>
              <a:rPr lang="ru-RU" sz="2000" dirty="0"/>
              <a:t> </a:t>
            </a:r>
          </a:p>
          <a:p>
            <a:pPr fontAlgn="base"/>
            <a:r>
              <a:rPr lang="ru-RU" sz="2000" dirty="0"/>
              <a:t>.</a:t>
            </a:r>
            <a:r>
              <a:rPr lang="ru-RU" sz="2000" dirty="0" err="1"/>
              <a:t>Безпека</a:t>
            </a:r>
            <a:r>
              <a:rPr lang="ru-RU" sz="2000" dirty="0"/>
              <a:t> </a:t>
            </a:r>
            <a:r>
              <a:rPr lang="ru-RU" sz="2000" dirty="0" err="1"/>
              <a:t>дітей</a:t>
            </a:r>
            <a:r>
              <a:rPr lang="ru-RU" sz="2000" dirty="0"/>
              <a:t> в </a:t>
            </a:r>
            <a:r>
              <a:rPr lang="ru-RU" sz="2000" dirty="0" err="1"/>
              <a:t>Інтернеті</a:t>
            </a:r>
            <a:r>
              <a:rPr lang="ru-RU" sz="2000" dirty="0"/>
              <a:t> – </a:t>
            </a:r>
            <a:r>
              <a:rPr lang="ru-RU" sz="2000" dirty="0" err="1"/>
              <a:t>досвід</a:t>
            </a:r>
            <a:r>
              <a:rPr lang="ru-RU" sz="2000" dirty="0"/>
              <a:t> </a:t>
            </a:r>
            <a:r>
              <a:rPr lang="ru-RU" sz="2000" dirty="0" err="1"/>
              <a:t>Швеції</a:t>
            </a:r>
            <a:r>
              <a:rPr lang="ru-RU" sz="2000" dirty="0"/>
              <a:t> – Сюзанна </a:t>
            </a:r>
            <a:r>
              <a:rPr lang="ru-RU" sz="2000" dirty="0" err="1"/>
              <a:t>Дракборг</a:t>
            </a:r>
            <a:endParaRPr lang="ru-RU" sz="2000" dirty="0"/>
          </a:p>
          <a:p>
            <a:pPr fontAlgn="base"/>
            <a:r>
              <a:rPr lang="ru-RU" sz="2000" u="sng" dirty="0">
                <a:hlinkClick r:id="rId4"/>
              </a:rPr>
              <a:t>https://www.youtube.com/watch?v=gGqbHHFkOUM&amp;list=PL6RPqDSFS-kPld13DvBwbnsT7QDafw_YF&amp;index=20</a:t>
            </a:r>
            <a:endParaRPr lang="ru-RU" sz="2000" dirty="0"/>
          </a:p>
          <a:p>
            <a:pPr fontAlgn="base"/>
            <a:r>
              <a:rPr lang="ru-RU" sz="2000" dirty="0" err="1"/>
              <a:t>Чому</a:t>
            </a:r>
            <a:r>
              <a:rPr lang="ru-RU" sz="2000" dirty="0"/>
              <a:t> </a:t>
            </a:r>
            <a:r>
              <a:rPr lang="ru-RU" sz="2000" dirty="0" err="1"/>
              <a:t>дописи</a:t>
            </a:r>
            <a:r>
              <a:rPr lang="ru-RU" sz="2000" dirty="0"/>
              <a:t> у </a:t>
            </a:r>
            <a:r>
              <a:rPr lang="ru-RU" sz="2000" dirty="0" err="1"/>
              <a:t>соціальних</a:t>
            </a:r>
            <a:r>
              <a:rPr lang="ru-RU" sz="2000" dirty="0"/>
              <a:t> мережах про </a:t>
            </a:r>
            <a:r>
              <a:rPr lang="ru-RU" sz="2000" dirty="0" err="1"/>
              <a:t>дітей</a:t>
            </a:r>
            <a:r>
              <a:rPr lang="ru-RU" sz="2000" dirty="0"/>
              <a:t> </a:t>
            </a:r>
            <a:r>
              <a:rPr lang="ru-RU" sz="2000" dirty="0" err="1"/>
              <a:t>можуть</a:t>
            </a:r>
            <a:r>
              <a:rPr lang="ru-RU" sz="2000" dirty="0"/>
              <a:t> </a:t>
            </a:r>
            <a:r>
              <a:rPr lang="ru-RU" sz="2000" dirty="0" err="1"/>
              <a:t>зашкодити</a:t>
            </a:r>
            <a:r>
              <a:rPr lang="ru-RU" sz="2000" dirty="0"/>
              <a:t> </a:t>
            </a:r>
            <a:r>
              <a:rPr lang="ru-RU" sz="2000" dirty="0" err="1"/>
              <a:t>їхньому</a:t>
            </a:r>
            <a:r>
              <a:rPr lang="ru-RU" sz="2000" dirty="0"/>
              <a:t> </a:t>
            </a:r>
            <a:r>
              <a:rPr lang="ru-RU" sz="2000" dirty="0" err="1"/>
              <a:t>майбутньому</a:t>
            </a:r>
            <a:r>
              <a:rPr lang="ru-RU" sz="2000" dirty="0"/>
              <a:t>? – </a:t>
            </a:r>
            <a:r>
              <a:rPr lang="ru-RU" sz="2000" dirty="0" err="1"/>
              <a:t>Анастасія</a:t>
            </a:r>
            <a:r>
              <a:rPr lang="ru-RU" sz="2000" dirty="0"/>
              <a:t> </a:t>
            </a:r>
            <a:r>
              <a:rPr lang="ru-RU" sz="2000" dirty="0" err="1"/>
              <a:t>Апетик</a:t>
            </a:r>
            <a:endParaRPr lang="ru-RU" sz="2000" dirty="0"/>
          </a:p>
          <a:p>
            <a:pPr fontAlgn="base"/>
            <a:r>
              <a:rPr lang="ru-RU" sz="2000" u="sng" dirty="0">
                <a:hlinkClick r:id="rId5"/>
              </a:rPr>
              <a:t>https://www.youtube.com/watch?v=65jQAeVG5jk&amp;list=PL6RPqDSFS-kPld13DvBwbnsT7QDafw_YF&amp;index=25</a:t>
            </a:r>
            <a:r>
              <a:rPr lang="ru-RU" sz="2000" dirty="0"/>
              <a:t> </a:t>
            </a:r>
          </a:p>
          <a:p>
            <a:pPr fontAlgn="base"/>
            <a:r>
              <a:rPr lang="ru-RU" sz="2000" dirty="0"/>
              <a:t> </a:t>
            </a:r>
            <a:r>
              <a:rPr lang="ru-RU" sz="2000" dirty="0" err="1"/>
              <a:t>Кібербулінг</a:t>
            </a:r>
            <a:r>
              <a:rPr lang="ru-RU" sz="2000" dirty="0"/>
              <a:t>. </a:t>
            </a:r>
            <a:r>
              <a:rPr lang="ru-RU" sz="2000" dirty="0" err="1"/>
              <a:t>Панельна</a:t>
            </a:r>
            <a:r>
              <a:rPr lang="ru-RU" sz="2000" dirty="0"/>
              <a:t> </a:t>
            </a:r>
            <a:r>
              <a:rPr lang="ru-RU" sz="2000" dirty="0" err="1"/>
              <a:t>дискусія</a:t>
            </a:r>
            <a:endParaRPr lang="ru-RU" sz="2000" dirty="0"/>
          </a:p>
          <a:p>
            <a:r>
              <a:rPr lang="ru-RU" sz="2000" u="sng" dirty="0">
                <a:hlinkClick r:id="rId6"/>
              </a:rPr>
              <a:t>https://www.youtube.com/watch?v=y4OD2cIKlYM&amp;list=PL6RPqDSFS-kPld13DvBwbnsT7QDafw_YF&amp;index=27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33184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5848D1-9B4E-4A9E-94A7-FF8D5C179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0606" y="365125"/>
            <a:ext cx="7243194" cy="132556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Інтернеті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034818-9C7F-413A-B64D-54181138E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«</a:t>
            </a:r>
            <a:r>
              <a:rPr lang="ru-RU" dirty="0" err="1"/>
              <a:t>Керівництво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соціальнопедагогічного</a:t>
            </a:r>
            <a:r>
              <a:rPr lang="ru-RU" dirty="0"/>
              <a:t> </a:t>
            </a:r>
            <a:r>
              <a:rPr lang="ru-RU" dirty="0" err="1"/>
              <a:t>супроводу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безпечної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 </a:t>
            </a:r>
            <a:r>
              <a:rPr lang="ru-RU" dirty="0" err="1"/>
              <a:t>підлітків</a:t>
            </a:r>
            <a:r>
              <a:rPr lang="ru-RU" dirty="0"/>
              <a:t> в </a:t>
            </a:r>
            <a:r>
              <a:rPr lang="ru-RU" dirty="0" err="1"/>
              <a:t>інтернеті</a:t>
            </a:r>
            <a:r>
              <a:rPr lang="ru-RU" dirty="0"/>
              <a:t>» </a:t>
            </a:r>
            <a:r>
              <a:rPr lang="en-US" dirty="0"/>
              <a:t>https://www.osce.org/files/f/documents/0/f/483533.pdf; - </a:t>
            </a:r>
            <a:endParaRPr lang="uk-UA" dirty="0"/>
          </a:p>
          <a:p>
            <a:pPr marL="0" indent="0">
              <a:buNone/>
            </a:pPr>
            <a:r>
              <a:rPr lang="en-US" dirty="0"/>
              <a:t>«</a:t>
            </a:r>
            <a:r>
              <a:rPr lang="ru-RU" dirty="0" err="1"/>
              <a:t>Інтернет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ми </a:t>
            </a:r>
            <a:r>
              <a:rPr lang="ru-RU" dirty="0" err="1"/>
              <a:t>хочемо</a:t>
            </a:r>
            <a:r>
              <a:rPr lang="ru-RU" dirty="0"/>
              <a:t> – </a:t>
            </a:r>
            <a:r>
              <a:rPr lang="ru-RU" dirty="0" err="1"/>
              <a:t>посібник</a:t>
            </a:r>
            <a:r>
              <a:rPr lang="ru-RU" dirty="0"/>
              <a:t> для </a:t>
            </a:r>
            <a:r>
              <a:rPr lang="ru-RU" dirty="0" err="1"/>
              <a:t>учителів</a:t>
            </a:r>
            <a:r>
              <a:rPr lang="ru-RU" dirty="0"/>
              <a:t>» (</a:t>
            </a:r>
            <a:r>
              <a:rPr lang="en-US" dirty="0"/>
              <a:t>The Web We Want): http://www.webwewant.eu/documents/10180/973204/Handbook_teachers_lesson_pla ns_all_UA.pdf/87b2bd1c-bcab-4701-8017-19dff1887003; 12 - </a:t>
            </a:r>
            <a:endParaRPr lang="uk-UA" dirty="0"/>
          </a:p>
          <a:p>
            <a:pPr marL="0" indent="0">
              <a:buNone/>
            </a:pPr>
            <a:r>
              <a:rPr lang="en-US" dirty="0"/>
              <a:t>«</a:t>
            </a:r>
            <a:r>
              <a:rPr lang="ru-RU" dirty="0" err="1"/>
              <a:t>Інтернет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ми </a:t>
            </a:r>
            <a:r>
              <a:rPr lang="ru-RU" dirty="0" err="1"/>
              <a:t>хочемо</a:t>
            </a:r>
            <a:r>
              <a:rPr lang="ru-RU" dirty="0"/>
              <a:t> – </a:t>
            </a:r>
            <a:r>
              <a:rPr lang="ru-RU" dirty="0" err="1"/>
              <a:t>посібник</a:t>
            </a:r>
            <a:r>
              <a:rPr lang="ru-RU" dirty="0"/>
              <a:t> для </a:t>
            </a:r>
            <a:r>
              <a:rPr lang="ru-RU" dirty="0" err="1"/>
              <a:t>підлітків</a:t>
            </a:r>
            <a:r>
              <a:rPr lang="ru-RU" dirty="0"/>
              <a:t>» (</a:t>
            </a:r>
            <a:r>
              <a:rPr lang="en-US" dirty="0"/>
              <a:t>The Web We Want): http://www.webwewant.eu/documents/10180/945868/WebWeWant_youthUA.pdf/b5 d8c012-ff53-40d0-967e-e0dc32ffcb22 </a:t>
            </a:r>
            <a:r>
              <a:rPr lang="ru-RU" dirty="0"/>
              <a:t>Д</a:t>
            </a:r>
          </a:p>
        </p:txBody>
      </p:sp>
    </p:spTree>
    <p:extLst>
      <p:ext uri="{BB962C8B-B14F-4D97-AF65-F5344CB8AC3E}">
        <p14:creationId xmlns:p14="http://schemas.microsoft.com/office/powerpoint/2010/main" val="101025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7C6F5A0-A641-4F3C-A80C-13CECAA46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cap="all" dirty="0"/>
              <a:t>           </a:t>
            </a:r>
            <a:r>
              <a:rPr lang="uk-UA" b="1" cap="all" dirty="0" err="1"/>
              <a:t>СЕКСУАЛЬНе</a:t>
            </a:r>
            <a:r>
              <a:rPr lang="uk-UA" b="1" cap="all" dirty="0"/>
              <a:t> НАСИЛЛЯ В ІНТЕРНЕТІ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8B59B16-6B41-42ED-9E1C-A2D9E1725F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11091" y="1825625"/>
            <a:ext cx="5742709" cy="435133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err="1"/>
              <a:t>Секстинг</a:t>
            </a:r>
            <a:r>
              <a:rPr lang="ru-RU" dirty="0"/>
              <a:t> 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надсилання</a:t>
            </a:r>
            <a:r>
              <a:rPr lang="ru-RU" dirty="0"/>
              <a:t> </a:t>
            </a:r>
            <a:r>
              <a:rPr lang="ru-RU" dirty="0" err="1"/>
              <a:t>інтимних</a:t>
            </a:r>
            <a:r>
              <a:rPr lang="ru-RU" dirty="0"/>
              <a:t> фото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відео</a:t>
            </a:r>
            <a:r>
              <a:rPr lang="ru-RU" dirty="0"/>
              <a:t> 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зв’язку</a:t>
            </a:r>
            <a:endParaRPr lang="ru-RU" dirty="0"/>
          </a:p>
          <a:p>
            <a:r>
              <a:rPr lang="ru-RU" b="1" dirty="0" err="1"/>
              <a:t>Сексторшен</a:t>
            </a:r>
            <a:r>
              <a:rPr lang="ru-RU" dirty="0"/>
              <a:t> – </a:t>
            </a:r>
            <a:r>
              <a:rPr lang="ru-RU" dirty="0" err="1"/>
              <a:t>налагодження</a:t>
            </a:r>
            <a:r>
              <a:rPr lang="ru-RU" dirty="0"/>
              <a:t> </a:t>
            </a:r>
            <a:r>
              <a:rPr lang="ru-RU" dirty="0" err="1"/>
              <a:t>довірливих</a:t>
            </a:r>
            <a:r>
              <a:rPr lang="ru-RU" dirty="0"/>
              <a:t> </a:t>
            </a:r>
            <a:r>
              <a:rPr lang="ru-RU" dirty="0" err="1"/>
              <a:t>стосунків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дитиною</a:t>
            </a:r>
            <a:r>
              <a:rPr lang="ru-RU" dirty="0"/>
              <a:t> в </a:t>
            </a:r>
            <a:r>
              <a:rPr lang="ru-RU" dirty="0" err="1"/>
              <a:t>Інтернеті</a:t>
            </a:r>
            <a:r>
              <a:rPr lang="ru-RU" dirty="0"/>
              <a:t> з метою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приватних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, </a:t>
            </a:r>
            <a:r>
              <a:rPr lang="ru-RU" dirty="0" err="1"/>
              <a:t>шантажування</a:t>
            </a:r>
            <a:r>
              <a:rPr lang="ru-RU" dirty="0"/>
              <a:t> та </a:t>
            </a:r>
            <a:r>
              <a:rPr lang="ru-RU" dirty="0" err="1"/>
              <a:t>вимагання</a:t>
            </a:r>
            <a:r>
              <a:rPr lang="ru-RU" dirty="0"/>
              <a:t> </a:t>
            </a:r>
            <a:r>
              <a:rPr lang="ru-RU" dirty="0" err="1"/>
              <a:t>додаткових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грошей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2D90B3-3B76-4250-AF07-9E201F27C0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426527" cy="435133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err="1"/>
              <a:t>Кібергрумінг</a:t>
            </a:r>
            <a:r>
              <a:rPr lang="ru-RU" dirty="0"/>
              <a:t> 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комунікації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дитиною</a:t>
            </a:r>
            <a:r>
              <a:rPr lang="ru-RU" dirty="0"/>
              <a:t> в </a:t>
            </a:r>
            <a:r>
              <a:rPr lang="ru-RU" dirty="0" err="1"/>
              <a:t>Інтернеті</a:t>
            </a:r>
            <a:r>
              <a:rPr lang="ru-RU" dirty="0"/>
              <a:t>,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злочинці</a:t>
            </a:r>
            <a:r>
              <a:rPr lang="ru-RU" dirty="0"/>
              <a:t> </a:t>
            </a:r>
            <a:r>
              <a:rPr lang="ru-RU" dirty="0" err="1"/>
              <a:t>налагоджують</a:t>
            </a:r>
            <a:r>
              <a:rPr lang="ru-RU" dirty="0"/>
              <a:t> </a:t>
            </a:r>
            <a:r>
              <a:rPr lang="ru-RU" dirty="0" err="1"/>
              <a:t>довірливі</a:t>
            </a:r>
            <a:r>
              <a:rPr lang="ru-RU" dirty="0"/>
              <a:t> </a:t>
            </a:r>
            <a:r>
              <a:rPr lang="ru-RU" dirty="0" err="1"/>
              <a:t>стосунки</a:t>
            </a:r>
            <a:r>
              <a:rPr lang="ru-RU" dirty="0"/>
              <a:t> з </a:t>
            </a:r>
            <a:r>
              <a:rPr lang="ru-RU" dirty="0" err="1"/>
              <a:t>дитиною</a:t>
            </a:r>
            <a:r>
              <a:rPr lang="ru-RU" dirty="0"/>
              <a:t> з метою сексуального </a:t>
            </a:r>
            <a:r>
              <a:rPr lang="ru-RU" dirty="0" err="1"/>
              <a:t>насильства</a:t>
            </a:r>
            <a:r>
              <a:rPr lang="ru-RU" dirty="0"/>
              <a:t> над нею у реальному </a:t>
            </a:r>
            <a:r>
              <a:rPr lang="ru-RU" dirty="0" err="1"/>
              <a:t>житті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онлайн. </a:t>
            </a:r>
          </a:p>
        </p:txBody>
      </p:sp>
    </p:spTree>
    <p:extLst>
      <p:ext uri="{BB962C8B-B14F-4D97-AF65-F5344CB8AC3E}">
        <p14:creationId xmlns:p14="http://schemas.microsoft.com/office/powerpoint/2010/main" val="22629619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705</Words>
  <Application>Microsoft Office PowerPoint</Application>
  <PresentationFormat>Широкоэкранный</PresentationFormat>
  <Paragraphs>90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 Головним  скарбом  життя  є  здоров’я,  і,  щоб  його   зберегти, потрібно багато що знати.                                                                               Авіценна </vt:lpstr>
      <vt:lpstr>Презентация PowerPoint</vt:lpstr>
      <vt:lpstr>Презентация PowerPoint</vt:lpstr>
      <vt:lpstr>Про  Інтернет</vt:lpstr>
      <vt:lpstr> Типи поведінки, які характерні для кібербулінгу</vt:lpstr>
      <vt:lpstr>           Корисні посилання для роботи</vt:lpstr>
      <vt:lpstr> Роль батьків та вчителів у захисті дітей в Інтернеті </vt:lpstr>
      <vt:lpstr>Роль батьків та вчителів у  захисті дітей в Інтернеті</vt:lpstr>
      <vt:lpstr>           СЕКСУАЛЬНе НАСИЛЛЯ В ІНТЕРНЕТІ</vt:lpstr>
      <vt:lpstr>         Актуальний освітній ресурс</vt:lpstr>
      <vt:lpstr>              Що таке вейпінг</vt:lpstr>
      <vt:lpstr>Презентация PowerPoint</vt:lpstr>
      <vt:lpstr>Презентация PowerPoint</vt:lpstr>
      <vt:lpstr>           Небезпечне випарювання</vt:lpstr>
      <vt:lpstr>            Юридична відповідальність</vt:lpstr>
      <vt:lpstr> Актуальний освітній ресурс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user1</cp:lastModifiedBy>
  <cp:revision>97</cp:revision>
  <dcterms:created xsi:type="dcterms:W3CDTF">2024-01-11T13:15:13Z</dcterms:created>
  <dcterms:modified xsi:type="dcterms:W3CDTF">2024-01-16T12:46:34Z</dcterms:modified>
</cp:coreProperties>
</file>